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1" r:id="rId5"/>
    <p:sldMasterId id="2147483720" r:id="rId6"/>
    <p:sldMasterId id="2147483734" r:id="rId7"/>
  </p:sldMasterIdLst>
  <p:notesMasterIdLst>
    <p:notesMasterId r:id="rId35"/>
  </p:notesMasterIdLst>
  <p:sldIdLst>
    <p:sldId id="3683" r:id="rId8"/>
    <p:sldId id="3700" r:id="rId9"/>
    <p:sldId id="3703" r:id="rId10"/>
    <p:sldId id="3705" r:id="rId11"/>
    <p:sldId id="3706" r:id="rId12"/>
    <p:sldId id="3717" r:id="rId13"/>
    <p:sldId id="3711" r:id="rId14"/>
    <p:sldId id="3716" r:id="rId15"/>
    <p:sldId id="3712" r:id="rId16"/>
    <p:sldId id="3713" r:id="rId17"/>
    <p:sldId id="3720" r:id="rId18"/>
    <p:sldId id="3721" r:id="rId19"/>
    <p:sldId id="3714" r:id="rId20"/>
    <p:sldId id="3715" r:id="rId21"/>
    <p:sldId id="3718" r:id="rId22"/>
    <p:sldId id="3728" r:id="rId23"/>
    <p:sldId id="3729" r:id="rId24"/>
    <p:sldId id="3730" r:id="rId25"/>
    <p:sldId id="3708" r:id="rId26"/>
    <p:sldId id="3709" r:id="rId27"/>
    <p:sldId id="3710" r:id="rId28"/>
    <p:sldId id="3722" r:id="rId29"/>
    <p:sldId id="3724" r:id="rId30"/>
    <p:sldId id="3727" r:id="rId31"/>
    <p:sldId id="3725" r:id="rId32"/>
    <p:sldId id="3723" r:id="rId33"/>
    <p:sldId id="372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AA18D3-889E-443E-9723-E505C3B45744}">
          <p14:sldIdLst>
            <p14:sldId id="3683"/>
            <p14:sldId id="3700"/>
            <p14:sldId id="3703"/>
            <p14:sldId id="3705"/>
            <p14:sldId id="3706"/>
          </p14:sldIdLst>
        </p14:section>
        <p14:section name="Platform Solution Approach" id="{638CEE81-CB08-438E-B6CA-3434E414B64C}">
          <p14:sldIdLst>
            <p14:sldId id="3717"/>
            <p14:sldId id="3711"/>
            <p14:sldId id="3716"/>
            <p14:sldId id="3712"/>
            <p14:sldId id="3713"/>
            <p14:sldId id="3720"/>
            <p14:sldId id="3721"/>
            <p14:sldId id="3714"/>
          </p14:sldIdLst>
        </p14:section>
        <p14:section name="Transformation Pipeline Demo" id="{7DD23F8F-DB81-4E8A-946C-F6808C10503E}">
          <p14:sldIdLst>
            <p14:sldId id="3715"/>
            <p14:sldId id="3718"/>
            <p14:sldId id="3728"/>
            <p14:sldId id="3729"/>
          </p14:sldIdLst>
        </p14:section>
        <p14:section name="RACI &amp; Open Items" id="{1E2DC815-3F78-4DA8-95B7-1E717949C655}">
          <p14:sldIdLst>
            <p14:sldId id="3730"/>
            <p14:sldId id="3708"/>
            <p14:sldId id="3709"/>
            <p14:sldId id="3710"/>
          </p14:sldIdLst>
        </p14:section>
        <p14:section name="Appendix" id="{E13F5AFB-9883-4072-9FC0-A14F6E999AF8}">
          <p14:sldIdLst>
            <p14:sldId id="3722"/>
            <p14:sldId id="3724"/>
            <p14:sldId id="3727"/>
            <p14:sldId id="3725"/>
            <p14:sldId id="3723"/>
            <p14:sldId id="37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25E91-B307-4CD0-8552-4120D69678A4}" v="196" dt="2019-08-21T21:15:12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D5C27-2B58-40CC-876A-732F3D84CF7E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C80C6-3AC3-4D37-8EC4-4103CDB10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BDC78B-03EC-4896-B864-3D56C6E3FF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656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8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39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0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01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9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22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018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30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925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71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5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572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36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777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695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209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76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4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04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22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6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7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41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B7472-5C08-4471-9656-8B33DF8A56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05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34"/>
          <a:stretch/>
        </p:blipFill>
        <p:spPr>
          <a:xfrm>
            <a:off x="0" y="0"/>
            <a:ext cx="12192000" cy="64280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6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indills on Sh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966" cy="69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17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15"/>
          </a:p>
        </p:txBody>
      </p:sp>
      <p:sp>
        <p:nvSpPr>
          <p:cNvPr id="6" name="object 3"/>
          <p:cNvSpPr/>
          <p:nvPr/>
        </p:nvSpPr>
        <p:spPr>
          <a:xfrm>
            <a:off x="-7620" y="0"/>
            <a:ext cx="12199620" cy="6858000"/>
          </a:xfrm>
          <a:custGeom>
            <a:avLst/>
            <a:gdLst/>
            <a:ahLst/>
            <a:cxnLst/>
            <a:rect l="l" t="t" r="r" b="b"/>
            <a:pathLst>
              <a:path w="16256000" h="10160000">
                <a:moveTo>
                  <a:pt x="0" y="10160000"/>
                </a:moveTo>
                <a:lnTo>
                  <a:pt x="16256000" y="10160000"/>
                </a:lnTo>
                <a:lnTo>
                  <a:pt x="16256000" y="0"/>
                </a:lnTo>
                <a:lnTo>
                  <a:pt x="0" y="0"/>
                </a:lnTo>
                <a:lnTo>
                  <a:pt x="0" y="10160000"/>
                </a:lnTo>
                <a:close/>
              </a:path>
            </a:pathLst>
          </a:custGeom>
          <a:solidFill>
            <a:srgbClr val="000000">
              <a:alpha val="51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215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49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" r="511" b="2162"/>
          <a:stretch/>
        </p:blipFill>
        <p:spPr>
          <a:xfrm>
            <a:off x="2316" y="4666"/>
            <a:ext cx="12183335" cy="6853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1566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ndills on Sh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966" cy="69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464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D963A12D-DF04-9D48-8203-EE7DEA08F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1" r="186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03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9620" cy="685800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1" y="0"/>
            <a:ext cx="12199619" cy="6872186"/>
          </a:xfrm>
          <a:custGeom>
            <a:avLst/>
            <a:gdLst/>
            <a:ahLst/>
            <a:cxnLst/>
            <a:rect l="l" t="t" r="r" b="b"/>
            <a:pathLst>
              <a:path w="16256000" h="10160000">
                <a:moveTo>
                  <a:pt x="0" y="10160000"/>
                </a:moveTo>
                <a:lnTo>
                  <a:pt x="16256000" y="10160000"/>
                </a:lnTo>
                <a:lnTo>
                  <a:pt x="16256000" y="0"/>
                </a:lnTo>
                <a:lnTo>
                  <a:pt x="0" y="0"/>
                </a:lnTo>
                <a:lnTo>
                  <a:pt x="0" y="10160000"/>
                </a:lnTo>
                <a:close/>
              </a:path>
            </a:pathLst>
          </a:custGeom>
          <a:solidFill>
            <a:srgbClr val="000000">
              <a:alpha val="41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09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364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5F17D2-B427-C940-81C8-994B2EDC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763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59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>
            <a:spLocks noChangeArrowheads="1"/>
          </p:cNvSpPr>
          <p:nvPr/>
        </p:nvSpPr>
        <p:spPr bwMode="auto">
          <a:xfrm>
            <a:off x="0" y="0"/>
            <a:ext cx="12192000" cy="6864096"/>
          </a:xfrm>
          <a:prstGeom prst="rect">
            <a:avLst/>
          </a:prstGeom>
          <a:solidFill>
            <a:srgbClr val="0E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340"/>
          </a:p>
        </p:txBody>
      </p:sp>
      <p:grpSp>
        <p:nvGrpSpPr>
          <p:cNvPr id="52" name="Group 13"/>
          <p:cNvGrpSpPr>
            <a:grpSpLocks/>
          </p:cNvGrpSpPr>
          <p:nvPr/>
        </p:nvGrpSpPr>
        <p:grpSpPr bwMode="auto">
          <a:xfrm>
            <a:off x="5022443" y="5879612"/>
            <a:ext cx="2147116" cy="398765"/>
            <a:chOff x="3533775" y="5853113"/>
            <a:chExt cx="2144713" cy="438150"/>
          </a:xfrm>
        </p:grpSpPr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4" name="Freeform 75"/>
            <p:cNvSpPr>
              <a:spLocks noEditPoints="1"/>
            </p:cNvSpPr>
            <p:nvPr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6" name="Freeform 77"/>
            <p:cNvSpPr>
              <a:spLocks/>
            </p:cNvSpPr>
            <p:nvPr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7" name="Freeform 78"/>
            <p:cNvSpPr>
              <a:spLocks/>
            </p:cNvSpPr>
            <p:nvPr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1" name="Freeform 82"/>
            <p:cNvSpPr>
              <a:spLocks/>
            </p:cNvSpPr>
            <p:nvPr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2" name="Rectangle 83"/>
            <p:cNvSpPr>
              <a:spLocks noChangeArrowheads="1"/>
            </p:cNvSpPr>
            <p:nvPr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>
                <a:solidFill>
                  <a:schemeClr val="bg1"/>
                </a:solidFill>
              </a:endParaRPr>
            </a:p>
          </p:txBody>
        </p:sp>
        <p:sp>
          <p:nvSpPr>
            <p:cNvPr id="63" name="Freeform 84"/>
            <p:cNvSpPr>
              <a:spLocks/>
            </p:cNvSpPr>
            <p:nvPr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5" name="Oval 86"/>
            <p:cNvSpPr>
              <a:spLocks noChangeArrowheads="1"/>
            </p:cNvSpPr>
            <p:nvPr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9274" y="823248"/>
            <a:ext cx="2393454" cy="365535"/>
            <a:chOff x="3712598" y="617435"/>
            <a:chExt cx="1795091" cy="274151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6727" y="2644563"/>
            <a:ext cx="4958551" cy="1061639"/>
            <a:chOff x="2697049" y="1983421"/>
            <a:chExt cx="3718913" cy="796229"/>
          </a:xfrm>
        </p:grpSpPr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5" name="Freeform 53"/>
            <p:cNvSpPr>
              <a:spLocks/>
            </p:cNvSpPr>
            <p:nvPr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6" name="Freeform 54"/>
            <p:cNvSpPr>
              <a:spLocks noEditPoints="1"/>
            </p:cNvSpPr>
            <p:nvPr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7" name="Freeform 55"/>
            <p:cNvSpPr>
              <a:spLocks/>
            </p:cNvSpPr>
            <p:nvPr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8" name="Freeform 56"/>
            <p:cNvSpPr>
              <a:spLocks noEditPoints="1"/>
            </p:cNvSpPr>
            <p:nvPr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9" name="Freeform 57"/>
            <p:cNvSpPr>
              <a:spLocks/>
            </p:cNvSpPr>
            <p:nvPr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0" name="Freeform 58"/>
            <p:cNvSpPr>
              <a:spLocks/>
            </p:cNvSpPr>
            <p:nvPr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1" name="Freeform 59"/>
            <p:cNvSpPr>
              <a:spLocks/>
            </p:cNvSpPr>
            <p:nvPr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2" name="Freeform 60"/>
            <p:cNvSpPr>
              <a:spLocks/>
            </p:cNvSpPr>
            <p:nvPr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4" name="Freeform 62"/>
            <p:cNvSpPr>
              <a:spLocks/>
            </p:cNvSpPr>
            <p:nvPr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5" name="Freeform 63"/>
            <p:cNvSpPr>
              <a:spLocks/>
            </p:cNvSpPr>
            <p:nvPr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6" name="Freeform 64"/>
            <p:cNvSpPr>
              <a:spLocks noEditPoints="1"/>
            </p:cNvSpPr>
            <p:nvPr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7" name="Freeform 65"/>
            <p:cNvSpPr>
              <a:spLocks noEditPoints="1"/>
            </p:cNvSpPr>
            <p:nvPr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8" name="Freeform 66"/>
            <p:cNvSpPr>
              <a:spLocks/>
            </p:cNvSpPr>
            <p:nvPr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9" name="Freeform 67"/>
            <p:cNvSpPr>
              <a:spLocks/>
            </p:cNvSpPr>
            <p:nvPr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2" name="Freeform 70"/>
            <p:cNvSpPr>
              <a:spLocks noEditPoints="1"/>
            </p:cNvSpPr>
            <p:nvPr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3" name="Freeform 71"/>
            <p:cNvSpPr>
              <a:spLocks noEditPoints="1"/>
            </p:cNvSpPr>
            <p:nvPr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4" name="Freeform 72"/>
            <p:cNvSpPr>
              <a:spLocks noEditPoints="1"/>
            </p:cNvSpPr>
            <p:nvPr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5" name="Freeform 73"/>
            <p:cNvSpPr>
              <a:spLocks/>
            </p:cNvSpPr>
            <p:nvPr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6" name="Freeform 74"/>
            <p:cNvSpPr>
              <a:spLocks/>
            </p:cNvSpPr>
            <p:nvPr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7" name="Freeform 75"/>
            <p:cNvSpPr>
              <a:spLocks/>
            </p:cNvSpPr>
            <p:nvPr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</p:grpSp>
      <p:sp>
        <p:nvSpPr>
          <p:cNvPr id="98" name="TextBox 48"/>
          <p:cNvSpPr txBox="1">
            <a:spLocks noChangeArrowheads="1"/>
          </p:cNvSpPr>
          <p:nvPr/>
        </p:nvSpPr>
        <p:spPr bwMode="auto">
          <a:xfrm>
            <a:off x="2749572" y="4052466"/>
            <a:ext cx="669285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560" b="1" dirty="0">
                <a:solidFill>
                  <a:schemeClr val="bg1"/>
                </a:solidFill>
              </a:rPr>
              <a:t>$8 </a:t>
            </a:r>
            <a:r>
              <a:rPr lang="en-US" sz="1560" dirty="0">
                <a:solidFill>
                  <a:schemeClr val="bg1"/>
                </a:solidFill>
              </a:rPr>
              <a:t>BILLION ENTERPRISE | </a:t>
            </a:r>
            <a:r>
              <a:rPr lang="en-US" sz="1560" b="1" dirty="0">
                <a:solidFill>
                  <a:schemeClr val="bg1"/>
                </a:solidFill>
              </a:rPr>
              <a:t>120,000</a:t>
            </a:r>
            <a:r>
              <a:rPr lang="en-US" sz="1560" dirty="0">
                <a:solidFill>
                  <a:schemeClr val="bg1"/>
                </a:solidFill>
              </a:rPr>
              <a:t> IDEAPRENEURS | </a:t>
            </a:r>
            <a:r>
              <a:rPr lang="en-US" sz="1560" b="1" dirty="0">
                <a:solidFill>
                  <a:schemeClr val="bg1"/>
                </a:solidFill>
              </a:rPr>
              <a:t>39</a:t>
            </a:r>
            <a:r>
              <a:rPr lang="en-US" sz="1560" dirty="0">
                <a:solidFill>
                  <a:schemeClr val="bg1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226991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11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0"/>
            <a:ext cx="12192000" cy="6428096"/>
          </a:xfrm>
          <a:prstGeom prst="rect">
            <a:avLst/>
          </a:prstGeom>
          <a:solidFill>
            <a:srgbClr val="2C3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38883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825" y="393700"/>
            <a:ext cx="11389477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8293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4280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24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0"/>
            <a:ext cx="12192000" cy="6428096"/>
          </a:xfrm>
          <a:prstGeom prst="rect">
            <a:avLst/>
          </a:prstGeom>
          <a:solidFill>
            <a:srgbClr val="2C3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99147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428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04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2C3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364204" y="6404556"/>
            <a:ext cx="11552515" cy="417688"/>
            <a:chOff x="364204" y="6404556"/>
            <a:chExt cx="11552515" cy="417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04" y="6478112"/>
              <a:ext cx="582893" cy="32516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971523" y="6621466"/>
              <a:ext cx="248952" cy="12311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defTabSz="1217613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217613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217613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217613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217613" eaLnBrk="0" hangingPunct="0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fld id="{6859F80E-620D-49A1-BE04-AB53E30ABC2A}" type="slidenum">
                <a:rPr lang="it-IT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pPr algn="ctr" eaLnBrk="1" hangingPunct="1"/>
                <a:t>‹#›</a:t>
              </a:fld>
              <a:r>
                <a:rPr lang="it-IT" sz="8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78607" y="6404556"/>
              <a:ext cx="2738112" cy="417688"/>
              <a:chOff x="9178607" y="6377260"/>
              <a:chExt cx="2738112" cy="417688"/>
            </a:xfrm>
          </p:grpSpPr>
          <p:pic>
            <p:nvPicPr>
              <p:cNvPr id="12" name="Picture 2" descr="Image result for HCL logo black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48"/>
              <a:stretch/>
            </p:blipFill>
            <p:spPr bwMode="auto">
              <a:xfrm>
                <a:off x="11084205" y="6377260"/>
                <a:ext cx="832514" cy="337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6"/>
              <p:cNvSpPr>
                <a:spLocks/>
              </p:cNvSpPr>
              <p:nvPr/>
            </p:nvSpPr>
            <p:spPr bwMode="auto">
              <a:xfrm>
                <a:off x="9178607" y="6594893"/>
                <a:ext cx="272446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Ins="0">
                <a:spAutoFit/>
              </a:bodyPr>
              <a:lstStyle/>
              <a:p>
                <a:pPr algn="r"/>
                <a:r>
                  <a:rPr lang="en-US" sz="700" dirty="0">
                    <a:solidFill>
                      <a:schemeClr val="bg1">
                        <a:lumMod val="75000"/>
                      </a:schemeClr>
                    </a:solidFill>
                    <a:ea typeface="Verdana" pitchFamily="34" charset="0"/>
                    <a:cs typeface="Arial" pitchFamily="34" charset="0"/>
                  </a:rPr>
                  <a:t>Copyright © 2018 HCL Technologies Limited  |  www.hcltech.com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327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356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4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BE725A2-6EBC-4B6D-B21A-77C2A770E46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949742" y="6609615"/>
            <a:ext cx="315263" cy="189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325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742" y="6609615"/>
            <a:ext cx="315263" cy="189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114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CA0318B-C668-1548-864E-0B2CE49A6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12342"/>
            <a:ext cx="12192000" cy="70703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-212342"/>
            <a:ext cx="12191999" cy="707034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01400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indills on Sh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966" cy="69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60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428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375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15"/>
          </a:p>
        </p:txBody>
      </p:sp>
      <p:sp>
        <p:nvSpPr>
          <p:cNvPr id="6" name="object 3"/>
          <p:cNvSpPr/>
          <p:nvPr/>
        </p:nvSpPr>
        <p:spPr>
          <a:xfrm>
            <a:off x="-7620" y="0"/>
            <a:ext cx="12199620" cy="6858000"/>
          </a:xfrm>
          <a:custGeom>
            <a:avLst/>
            <a:gdLst/>
            <a:ahLst/>
            <a:cxnLst/>
            <a:rect l="l" t="t" r="r" b="b"/>
            <a:pathLst>
              <a:path w="16256000" h="10160000">
                <a:moveTo>
                  <a:pt x="0" y="10160000"/>
                </a:moveTo>
                <a:lnTo>
                  <a:pt x="16256000" y="10160000"/>
                </a:lnTo>
                <a:lnTo>
                  <a:pt x="16256000" y="0"/>
                </a:lnTo>
                <a:lnTo>
                  <a:pt x="0" y="0"/>
                </a:lnTo>
                <a:lnTo>
                  <a:pt x="0" y="10160000"/>
                </a:lnTo>
                <a:close/>
              </a:path>
            </a:pathLst>
          </a:custGeom>
          <a:solidFill>
            <a:srgbClr val="000000">
              <a:alpha val="51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215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683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3" r="511" b="2162"/>
          <a:stretch/>
        </p:blipFill>
        <p:spPr>
          <a:xfrm>
            <a:off x="2316" y="4666"/>
            <a:ext cx="12183335" cy="6853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14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ndills on Sh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966" cy="69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228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D963A12D-DF04-9D48-8203-EE7DEA08F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1" r="186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51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9620" cy="685800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1" y="0"/>
            <a:ext cx="12199619" cy="6872186"/>
          </a:xfrm>
          <a:custGeom>
            <a:avLst/>
            <a:gdLst/>
            <a:ahLst/>
            <a:cxnLst/>
            <a:rect l="l" t="t" r="r" b="b"/>
            <a:pathLst>
              <a:path w="16256000" h="10160000">
                <a:moveTo>
                  <a:pt x="0" y="10160000"/>
                </a:moveTo>
                <a:lnTo>
                  <a:pt x="16256000" y="10160000"/>
                </a:lnTo>
                <a:lnTo>
                  <a:pt x="16256000" y="0"/>
                </a:lnTo>
                <a:lnTo>
                  <a:pt x="0" y="0"/>
                </a:lnTo>
                <a:lnTo>
                  <a:pt x="0" y="10160000"/>
                </a:lnTo>
                <a:close/>
              </a:path>
            </a:pathLst>
          </a:custGeom>
          <a:solidFill>
            <a:srgbClr val="000000">
              <a:alpha val="41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09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6076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5F17D2-B427-C940-81C8-994B2EDC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0126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027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>
            <a:spLocks noChangeArrowheads="1"/>
          </p:cNvSpPr>
          <p:nvPr/>
        </p:nvSpPr>
        <p:spPr bwMode="auto">
          <a:xfrm>
            <a:off x="0" y="0"/>
            <a:ext cx="12192000" cy="6864096"/>
          </a:xfrm>
          <a:prstGeom prst="rect">
            <a:avLst/>
          </a:prstGeom>
          <a:solidFill>
            <a:srgbClr val="0E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340"/>
          </a:p>
        </p:txBody>
      </p:sp>
      <p:grpSp>
        <p:nvGrpSpPr>
          <p:cNvPr id="52" name="Group 13"/>
          <p:cNvGrpSpPr>
            <a:grpSpLocks/>
          </p:cNvGrpSpPr>
          <p:nvPr/>
        </p:nvGrpSpPr>
        <p:grpSpPr bwMode="auto">
          <a:xfrm>
            <a:off x="5022443" y="5879612"/>
            <a:ext cx="2147116" cy="398765"/>
            <a:chOff x="3533775" y="5853113"/>
            <a:chExt cx="2144713" cy="438150"/>
          </a:xfrm>
        </p:grpSpPr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4" name="Freeform 75"/>
            <p:cNvSpPr>
              <a:spLocks noEditPoints="1"/>
            </p:cNvSpPr>
            <p:nvPr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6" name="Freeform 77"/>
            <p:cNvSpPr>
              <a:spLocks/>
            </p:cNvSpPr>
            <p:nvPr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7" name="Freeform 78"/>
            <p:cNvSpPr>
              <a:spLocks/>
            </p:cNvSpPr>
            <p:nvPr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1" name="Freeform 82"/>
            <p:cNvSpPr>
              <a:spLocks/>
            </p:cNvSpPr>
            <p:nvPr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2" name="Rectangle 83"/>
            <p:cNvSpPr>
              <a:spLocks noChangeArrowheads="1"/>
            </p:cNvSpPr>
            <p:nvPr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>
                <a:solidFill>
                  <a:schemeClr val="bg1"/>
                </a:solidFill>
              </a:endParaRPr>
            </a:p>
          </p:txBody>
        </p:sp>
        <p:sp>
          <p:nvSpPr>
            <p:cNvPr id="63" name="Freeform 84"/>
            <p:cNvSpPr>
              <a:spLocks/>
            </p:cNvSpPr>
            <p:nvPr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5" name="Oval 86"/>
            <p:cNvSpPr>
              <a:spLocks noChangeArrowheads="1"/>
            </p:cNvSpPr>
            <p:nvPr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340"/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34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9274" y="823248"/>
            <a:ext cx="2393454" cy="365535"/>
            <a:chOff x="3712598" y="617435"/>
            <a:chExt cx="1795091" cy="274151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6727" y="2644563"/>
            <a:ext cx="4958551" cy="1061639"/>
            <a:chOff x="2697049" y="1983421"/>
            <a:chExt cx="3718913" cy="796229"/>
          </a:xfrm>
        </p:grpSpPr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5" name="Freeform 53"/>
            <p:cNvSpPr>
              <a:spLocks/>
            </p:cNvSpPr>
            <p:nvPr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6" name="Freeform 54"/>
            <p:cNvSpPr>
              <a:spLocks noEditPoints="1"/>
            </p:cNvSpPr>
            <p:nvPr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7" name="Freeform 55"/>
            <p:cNvSpPr>
              <a:spLocks/>
            </p:cNvSpPr>
            <p:nvPr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8" name="Freeform 56"/>
            <p:cNvSpPr>
              <a:spLocks noEditPoints="1"/>
            </p:cNvSpPr>
            <p:nvPr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79" name="Freeform 57"/>
            <p:cNvSpPr>
              <a:spLocks/>
            </p:cNvSpPr>
            <p:nvPr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0" name="Freeform 58"/>
            <p:cNvSpPr>
              <a:spLocks/>
            </p:cNvSpPr>
            <p:nvPr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1" name="Freeform 59"/>
            <p:cNvSpPr>
              <a:spLocks/>
            </p:cNvSpPr>
            <p:nvPr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2" name="Freeform 60"/>
            <p:cNvSpPr>
              <a:spLocks/>
            </p:cNvSpPr>
            <p:nvPr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4" name="Freeform 62"/>
            <p:cNvSpPr>
              <a:spLocks/>
            </p:cNvSpPr>
            <p:nvPr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5" name="Freeform 63"/>
            <p:cNvSpPr>
              <a:spLocks/>
            </p:cNvSpPr>
            <p:nvPr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6" name="Freeform 64"/>
            <p:cNvSpPr>
              <a:spLocks noEditPoints="1"/>
            </p:cNvSpPr>
            <p:nvPr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7" name="Freeform 65"/>
            <p:cNvSpPr>
              <a:spLocks noEditPoints="1"/>
            </p:cNvSpPr>
            <p:nvPr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8" name="Freeform 66"/>
            <p:cNvSpPr>
              <a:spLocks/>
            </p:cNvSpPr>
            <p:nvPr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89" name="Freeform 67"/>
            <p:cNvSpPr>
              <a:spLocks/>
            </p:cNvSpPr>
            <p:nvPr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2" name="Freeform 70"/>
            <p:cNvSpPr>
              <a:spLocks noEditPoints="1"/>
            </p:cNvSpPr>
            <p:nvPr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3" name="Freeform 71"/>
            <p:cNvSpPr>
              <a:spLocks noEditPoints="1"/>
            </p:cNvSpPr>
            <p:nvPr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4" name="Freeform 72"/>
            <p:cNvSpPr>
              <a:spLocks noEditPoints="1"/>
            </p:cNvSpPr>
            <p:nvPr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5" name="Freeform 73"/>
            <p:cNvSpPr>
              <a:spLocks/>
            </p:cNvSpPr>
            <p:nvPr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6" name="Freeform 74"/>
            <p:cNvSpPr>
              <a:spLocks/>
            </p:cNvSpPr>
            <p:nvPr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  <p:sp>
          <p:nvSpPr>
            <p:cNvPr id="97" name="Freeform 75"/>
            <p:cNvSpPr>
              <a:spLocks/>
            </p:cNvSpPr>
            <p:nvPr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40"/>
            </a:p>
          </p:txBody>
        </p:sp>
      </p:grpSp>
      <p:sp>
        <p:nvSpPr>
          <p:cNvPr id="98" name="TextBox 48"/>
          <p:cNvSpPr txBox="1">
            <a:spLocks noChangeArrowheads="1"/>
          </p:cNvSpPr>
          <p:nvPr/>
        </p:nvSpPr>
        <p:spPr bwMode="auto">
          <a:xfrm>
            <a:off x="2749572" y="4052466"/>
            <a:ext cx="669285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560" b="1" dirty="0">
                <a:solidFill>
                  <a:schemeClr val="bg1"/>
                </a:solidFill>
              </a:rPr>
              <a:t>$8 </a:t>
            </a:r>
            <a:r>
              <a:rPr lang="en-US" sz="1560" dirty="0">
                <a:solidFill>
                  <a:schemeClr val="bg1"/>
                </a:solidFill>
              </a:rPr>
              <a:t>BILLION ENTERPRISE | </a:t>
            </a:r>
            <a:r>
              <a:rPr lang="en-US" sz="1560" b="1" dirty="0">
                <a:solidFill>
                  <a:schemeClr val="bg1"/>
                </a:solidFill>
              </a:rPr>
              <a:t>120,000</a:t>
            </a:r>
            <a:r>
              <a:rPr lang="en-US" sz="1560" dirty="0">
                <a:solidFill>
                  <a:schemeClr val="bg1"/>
                </a:solidFill>
              </a:rPr>
              <a:t> IDEAPRENEURS | </a:t>
            </a:r>
            <a:r>
              <a:rPr lang="en-US" sz="1560" b="1" dirty="0">
                <a:solidFill>
                  <a:schemeClr val="bg1"/>
                </a:solidFill>
              </a:rPr>
              <a:t>31</a:t>
            </a:r>
            <a:r>
              <a:rPr lang="en-US" sz="1560" dirty="0">
                <a:solidFill>
                  <a:schemeClr val="bg1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113390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65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"/>
          <a:stretch/>
        </p:blipFill>
        <p:spPr>
          <a:xfrm>
            <a:off x="1" y="2"/>
            <a:ext cx="12192000" cy="642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6" name="Straight Connector 15"/>
          <p:cNvCxnSpPr>
            <a:cxnSpLocks noChangeShapeType="1"/>
          </p:cNvCxnSpPr>
          <p:nvPr/>
        </p:nvCxnSpPr>
        <p:spPr bwMode="auto">
          <a:xfrm>
            <a:off x="628650" y="781039"/>
            <a:ext cx="10944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2C3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/>
          </p:nvPr>
        </p:nvSpPr>
        <p:spPr>
          <a:xfrm>
            <a:off x="655650" y="397912"/>
            <a:ext cx="10880699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364204" y="6404556"/>
            <a:ext cx="11552515" cy="417688"/>
            <a:chOff x="364204" y="6404556"/>
            <a:chExt cx="11552515" cy="417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04" y="6478112"/>
              <a:ext cx="582893" cy="325168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178607" y="6404556"/>
              <a:ext cx="2738112" cy="417688"/>
              <a:chOff x="9178607" y="6377260"/>
              <a:chExt cx="2738112" cy="417688"/>
            </a:xfrm>
          </p:grpSpPr>
          <p:pic>
            <p:nvPicPr>
              <p:cNvPr id="12" name="Picture 2" descr="Image result for HCL logo black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48"/>
              <a:stretch/>
            </p:blipFill>
            <p:spPr bwMode="auto">
              <a:xfrm>
                <a:off x="11084205" y="6377260"/>
                <a:ext cx="832514" cy="337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6"/>
              <p:cNvSpPr>
                <a:spLocks/>
              </p:cNvSpPr>
              <p:nvPr/>
            </p:nvSpPr>
            <p:spPr bwMode="auto">
              <a:xfrm>
                <a:off x="9178607" y="6594893"/>
                <a:ext cx="272446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Ins="0">
                <a:spAutoFit/>
              </a:bodyPr>
              <a:lstStyle/>
              <a:p>
                <a:pPr algn="r"/>
                <a:r>
                  <a:rPr lang="en-US" sz="700" dirty="0">
                    <a:solidFill>
                      <a:schemeClr val="bg1">
                        <a:lumMod val="75000"/>
                      </a:schemeClr>
                    </a:solidFill>
                    <a:ea typeface="Verdana" pitchFamily="34" charset="0"/>
                    <a:cs typeface="Arial" pitchFamily="34" charset="0"/>
                  </a:rPr>
                  <a:t>Copyright © 2018 HCL Technologies Limited  |  www.hcltech.com</a:t>
                </a: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B416-56D6-4E1A-828A-9E1D5E721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7727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242" y="0"/>
            <a:ext cx="11341514" cy="731520"/>
          </a:xfrm>
        </p:spPr>
        <p:txBody>
          <a:bodyPr/>
          <a:lstStyle>
            <a:lvl1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400875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AA388B-05BE-4E76-A7C9-B9F72CBFE727}"/>
              </a:ext>
            </a:extLst>
          </p:cNvPr>
          <p:cNvSpPr/>
          <p:nvPr userDrawn="1"/>
        </p:nvSpPr>
        <p:spPr bwMode="auto">
          <a:xfrm>
            <a:off x="1" y="0"/>
            <a:ext cx="12192000" cy="6217920"/>
          </a:xfrm>
          <a:prstGeom prst="rect">
            <a:avLst/>
          </a:prstGeom>
          <a:solidFill>
            <a:schemeClr val="bg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4380" y="2159044"/>
            <a:ext cx="5833834" cy="1316964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4381" y="3968105"/>
            <a:ext cx="5833834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17920"/>
            <a:ext cx="1219212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F432B-C949-431E-A90D-355ED5904B67}"/>
              </a:ext>
            </a:extLst>
          </p:cNvPr>
          <p:cNvGrpSpPr/>
          <p:nvPr userDrawn="1"/>
        </p:nvGrpSpPr>
        <p:grpSpPr>
          <a:xfrm>
            <a:off x="10546240" y="6380402"/>
            <a:ext cx="1219595" cy="186117"/>
            <a:chOff x="10543493" y="6380401"/>
            <a:chExt cx="1219277" cy="186117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B027AD6-A159-4CB4-85EF-A4C9FF6DE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8181636-0E21-4B5B-83BC-1AF35BD92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1C224B-0D82-4D18-90FA-BF70ED26D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E0DB3-A9B9-4D07-909C-6A78C78BAECB}"/>
              </a:ext>
            </a:extLst>
          </p:cNvPr>
          <p:cNvSpPr>
            <a:spLocks/>
          </p:cNvSpPr>
          <p:nvPr userDrawn="1"/>
        </p:nvSpPr>
        <p:spPr>
          <a:xfrm>
            <a:off x="8438674" y="6594128"/>
            <a:ext cx="334152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FB16F1-2AAB-4CD0-A6C0-AE2E88334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95" y="635925"/>
            <a:ext cx="5027143" cy="50151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37EC87-4E7D-4E7A-8FAB-58ED54019398}"/>
              </a:ext>
            </a:extLst>
          </p:cNvPr>
          <p:cNvSpPr>
            <a:spLocks/>
          </p:cNvSpPr>
          <p:nvPr userDrawn="1"/>
        </p:nvSpPr>
        <p:spPr>
          <a:xfrm>
            <a:off x="242728" y="6594128"/>
            <a:ext cx="207161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</p:spTree>
    <p:extLst>
      <p:ext uri="{BB962C8B-B14F-4D97-AF65-F5344CB8AC3E}">
        <p14:creationId xmlns:p14="http://schemas.microsoft.com/office/powerpoint/2010/main" val="64974670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44820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51092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3557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" y="735106"/>
            <a:ext cx="12192000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0401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78015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4210028" y="2517504"/>
            <a:ext cx="3771942" cy="576062"/>
            <a:chOff x="3712599" y="617435"/>
            <a:chExt cx="1795090" cy="274151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3712599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4368177" y="617435"/>
              <a:ext cx="650811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</p:grpSp>
      <p:sp>
        <p:nvSpPr>
          <p:cNvPr id="54" name="TextBox 48"/>
          <p:cNvSpPr txBox="1">
            <a:spLocks noChangeArrowheads="1"/>
          </p:cNvSpPr>
          <p:nvPr userDrawn="1"/>
        </p:nvSpPr>
        <p:spPr bwMode="auto">
          <a:xfrm>
            <a:off x="3201667" y="5105410"/>
            <a:ext cx="5788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600" b="0" dirty="0">
                <a:solidFill>
                  <a:schemeClr val="bg1"/>
                </a:solidFill>
                <a:latin typeface="+mj-lt"/>
              </a:rPr>
              <a:t>$8.6 BILLION | 137,000 IDEAPRENEURS | 44 COUNTRIES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DB897070-8CAB-4115-99EC-6A8691EBE5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24972" y="3429013"/>
            <a:ext cx="3142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b="0" spc="300" dirty="0">
                <a:solidFill>
                  <a:schemeClr val="bg1"/>
                </a:solidFill>
                <a:latin typeface="+mj-lt"/>
              </a:rPr>
              <a:t>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330785313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907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1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801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799" b="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406402" y="785495"/>
            <a:ext cx="11379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529B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06402" y="1219204"/>
            <a:ext cx="1137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463133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3" descr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14" y="6438836"/>
            <a:ext cx="12214226" cy="41954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60433" y="4"/>
            <a:ext cx="11442843" cy="8981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2998" spc="-90">
                <a:solidFill>
                  <a:srgbClr val="0298D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C1A14B5-BAB0-2F45-89B2-6FE45F8A386F}"/>
              </a:ext>
            </a:extLst>
          </p:cNvPr>
          <p:cNvSpPr/>
          <p:nvPr userDrawn="1"/>
        </p:nvSpPr>
        <p:spPr>
          <a:xfrm>
            <a:off x="360434" y="900000"/>
            <a:ext cx="11442843" cy="1"/>
          </a:xfrm>
          <a:prstGeom prst="line">
            <a:avLst/>
          </a:prstGeom>
          <a:ln w="3175">
            <a:solidFill>
              <a:srgbClr val="7F7F7F"/>
            </a:solidFill>
            <a:prstDash val="dot"/>
          </a:ln>
        </p:spPr>
        <p:txBody>
          <a:bodyPr lIns="45695" rIns="45695"/>
          <a:lstStyle/>
          <a:p>
            <a:endParaRPr sz="1798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82742-58AA-4B72-8F5D-8308123ACEFF}"/>
              </a:ext>
            </a:extLst>
          </p:cNvPr>
          <p:cNvSpPr txBox="1">
            <a:spLocks/>
          </p:cNvSpPr>
          <p:nvPr userDrawn="1"/>
        </p:nvSpPr>
        <p:spPr>
          <a:xfrm>
            <a:off x="89844" y="6510112"/>
            <a:ext cx="438149" cy="261610"/>
          </a:xfrm>
          <a:prstGeom prst="rect">
            <a:avLst/>
          </a:prstGeom>
        </p:spPr>
        <p:txBody>
          <a:bodyPr rIns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algn="ctr">
              <a:defRPr/>
            </a:pPr>
            <a:fld id="{F823B0A0-E57E-4997-A225-4A65D3F8EB83}" type="slidenum">
              <a:rPr lang="en-US" sz="11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>
                <a:defRPr/>
              </a:pPr>
              <a:t>‹#›</a:t>
            </a:fld>
            <a:endParaRPr lang="en-US" sz="11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AFA4A65-69E9-4E62-BC5C-48A56C567F39}"/>
              </a:ext>
            </a:extLst>
          </p:cNvPr>
          <p:cNvSpPr>
            <a:spLocks/>
          </p:cNvSpPr>
          <p:nvPr userDrawn="1"/>
        </p:nvSpPr>
        <p:spPr bwMode="auto">
          <a:xfrm>
            <a:off x="544117" y="6501962"/>
            <a:ext cx="38385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2" rIns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alpha val="5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Copyright © 2019 HCL Technologies Limited  </a:t>
            </a:r>
            <a:r>
              <a:rPr lang="en-US" sz="1100" dirty="0">
                <a:solidFill>
                  <a:schemeClr val="bg1">
                    <a:alpha val="3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|</a:t>
            </a:r>
            <a:r>
              <a:rPr lang="en-US" sz="1100" dirty="0">
                <a:solidFill>
                  <a:schemeClr val="bg1">
                    <a:alpha val="5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198413114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AA388B-05BE-4E76-A7C9-B9F72CBFE727}"/>
              </a:ext>
            </a:extLst>
          </p:cNvPr>
          <p:cNvSpPr/>
          <p:nvPr userDrawn="1"/>
        </p:nvSpPr>
        <p:spPr bwMode="auto">
          <a:xfrm>
            <a:off x="1" y="0"/>
            <a:ext cx="12192000" cy="6217920"/>
          </a:xfrm>
          <a:prstGeom prst="rect">
            <a:avLst/>
          </a:prstGeom>
          <a:solidFill>
            <a:schemeClr val="bg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4380" y="2159044"/>
            <a:ext cx="5833834" cy="1316964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4381" y="3968105"/>
            <a:ext cx="5833834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17920"/>
            <a:ext cx="1219212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F432B-C949-431E-A90D-355ED5904B67}"/>
              </a:ext>
            </a:extLst>
          </p:cNvPr>
          <p:cNvGrpSpPr/>
          <p:nvPr userDrawn="1"/>
        </p:nvGrpSpPr>
        <p:grpSpPr>
          <a:xfrm>
            <a:off x="10546240" y="6380402"/>
            <a:ext cx="1219595" cy="186117"/>
            <a:chOff x="10543493" y="6380401"/>
            <a:chExt cx="1219277" cy="186117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B027AD6-A159-4CB4-85EF-A4C9FF6DE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8181636-0E21-4B5B-83BC-1AF35BD92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1C224B-0D82-4D18-90FA-BF70ED26D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E0DB3-A9B9-4D07-909C-6A78C78BAECB}"/>
              </a:ext>
            </a:extLst>
          </p:cNvPr>
          <p:cNvSpPr>
            <a:spLocks/>
          </p:cNvSpPr>
          <p:nvPr userDrawn="1"/>
        </p:nvSpPr>
        <p:spPr>
          <a:xfrm>
            <a:off x="8438674" y="6594128"/>
            <a:ext cx="334152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FB16F1-2AAB-4CD0-A6C0-AE2E88334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95" y="635925"/>
            <a:ext cx="5027143" cy="50151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37EC87-4E7D-4E7A-8FAB-58ED54019398}"/>
              </a:ext>
            </a:extLst>
          </p:cNvPr>
          <p:cNvSpPr>
            <a:spLocks/>
          </p:cNvSpPr>
          <p:nvPr userDrawn="1"/>
        </p:nvSpPr>
        <p:spPr>
          <a:xfrm>
            <a:off x="242728" y="6594128"/>
            <a:ext cx="207161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</p:spTree>
    <p:extLst>
      <p:ext uri="{BB962C8B-B14F-4D97-AF65-F5344CB8AC3E}">
        <p14:creationId xmlns:p14="http://schemas.microsoft.com/office/powerpoint/2010/main" val="60172524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497380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29280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07224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" y="735106"/>
            <a:ext cx="12192000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7400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45028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4210028" y="2517504"/>
            <a:ext cx="3771942" cy="576062"/>
            <a:chOff x="3712599" y="617435"/>
            <a:chExt cx="1795090" cy="274151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3712599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4368177" y="617435"/>
              <a:ext cx="650811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</p:grpSp>
      <p:sp>
        <p:nvSpPr>
          <p:cNvPr id="54" name="TextBox 48"/>
          <p:cNvSpPr txBox="1">
            <a:spLocks noChangeArrowheads="1"/>
          </p:cNvSpPr>
          <p:nvPr userDrawn="1"/>
        </p:nvSpPr>
        <p:spPr bwMode="auto">
          <a:xfrm>
            <a:off x="3201667" y="5105410"/>
            <a:ext cx="5788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600" b="0" dirty="0">
                <a:solidFill>
                  <a:schemeClr val="bg1"/>
                </a:solidFill>
                <a:latin typeface="+mj-lt"/>
              </a:rPr>
              <a:t>$8.6 BILLION | 137,000 IDEAPRENEURS | 44 COUNTRIES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DB897070-8CAB-4115-99EC-6A8691EBE5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24972" y="3429013"/>
            <a:ext cx="3142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b="0" spc="300" dirty="0">
                <a:solidFill>
                  <a:schemeClr val="bg1"/>
                </a:solidFill>
                <a:latin typeface="+mj-lt"/>
              </a:rPr>
              <a:t>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274248796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51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4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BE725A2-6EBC-4B6D-B21A-77C2A770E46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949742" y="6609615"/>
            <a:ext cx="315263" cy="189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0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2" y="15875"/>
            <a:ext cx="1137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799" b="1" dirty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406402" y="785495"/>
            <a:ext cx="11379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529B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6957075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799" b="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406402" y="785495"/>
            <a:ext cx="11379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529B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06402" y="1219204"/>
            <a:ext cx="1137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30584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3" descr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14" y="6438836"/>
            <a:ext cx="12214226" cy="41954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60433" y="4"/>
            <a:ext cx="11442843" cy="8981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2998" spc="-90">
                <a:solidFill>
                  <a:srgbClr val="0298D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C1A14B5-BAB0-2F45-89B2-6FE45F8A386F}"/>
              </a:ext>
            </a:extLst>
          </p:cNvPr>
          <p:cNvSpPr/>
          <p:nvPr userDrawn="1"/>
        </p:nvSpPr>
        <p:spPr>
          <a:xfrm>
            <a:off x="360434" y="900000"/>
            <a:ext cx="11442843" cy="1"/>
          </a:xfrm>
          <a:prstGeom prst="line">
            <a:avLst/>
          </a:prstGeom>
          <a:ln w="3175">
            <a:solidFill>
              <a:srgbClr val="7F7F7F"/>
            </a:solidFill>
            <a:prstDash val="dot"/>
          </a:ln>
        </p:spPr>
        <p:txBody>
          <a:bodyPr lIns="45695" rIns="45695"/>
          <a:lstStyle/>
          <a:p>
            <a:endParaRPr sz="1798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82742-58AA-4B72-8F5D-8308123ACEFF}"/>
              </a:ext>
            </a:extLst>
          </p:cNvPr>
          <p:cNvSpPr txBox="1">
            <a:spLocks/>
          </p:cNvSpPr>
          <p:nvPr userDrawn="1"/>
        </p:nvSpPr>
        <p:spPr>
          <a:xfrm>
            <a:off x="89844" y="6510112"/>
            <a:ext cx="438149" cy="261610"/>
          </a:xfrm>
          <a:prstGeom prst="rect">
            <a:avLst/>
          </a:prstGeom>
        </p:spPr>
        <p:txBody>
          <a:bodyPr rIns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algn="ctr">
              <a:defRPr/>
            </a:pPr>
            <a:fld id="{F823B0A0-E57E-4997-A225-4A65D3F8EB83}" type="slidenum">
              <a:rPr lang="en-US" sz="11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>
                <a:defRPr/>
              </a:pPr>
              <a:t>‹#›</a:t>
            </a:fld>
            <a:endParaRPr lang="en-US" sz="11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AFA4A65-69E9-4E62-BC5C-48A56C567F39}"/>
              </a:ext>
            </a:extLst>
          </p:cNvPr>
          <p:cNvSpPr>
            <a:spLocks/>
          </p:cNvSpPr>
          <p:nvPr userDrawn="1"/>
        </p:nvSpPr>
        <p:spPr bwMode="auto">
          <a:xfrm>
            <a:off x="544117" y="6501962"/>
            <a:ext cx="38385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2" rIns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alpha val="5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Copyright © 2019 HCL Technologies Limited  </a:t>
            </a:r>
            <a:r>
              <a:rPr lang="en-US" sz="1100" dirty="0">
                <a:solidFill>
                  <a:schemeClr val="bg1">
                    <a:alpha val="3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|</a:t>
            </a:r>
            <a:r>
              <a:rPr lang="en-US" sz="1100" dirty="0">
                <a:solidFill>
                  <a:schemeClr val="bg1">
                    <a:alpha val="50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9477375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742" y="6609615"/>
            <a:ext cx="315263" cy="189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75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23DB-78A1-4B73-B0B8-F5D9A43A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4BF3-AFFD-4EA3-8C08-C3E960A17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58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CA0318B-C668-1548-864E-0B2CE49A6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12342"/>
            <a:ext cx="12192000" cy="70703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-212342"/>
            <a:ext cx="12191999" cy="707034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32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649" y="397912"/>
            <a:ext cx="10908000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8650" y="1611630"/>
            <a:ext cx="10908000" cy="202590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64204" y="6404556"/>
            <a:ext cx="11552515" cy="417688"/>
            <a:chOff x="364204" y="6404556"/>
            <a:chExt cx="11552515" cy="417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2" cstate="print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04" y="6478112"/>
              <a:ext cx="582893" cy="325168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9178607" y="6404556"/>
              <a:ext cx="2738112" cy="417688"/>
              <a:chOff x="9178607" y="6377260"/>
              <a:chExt cx="2738112" cy="417688"/>
            </a:xfrm>
          </p:grpSpPr>
          <p:pic>
            <p:nvPicPr>
              <p:cNvPr id="1026" name="Picture 2" descr="Image result for HCL logo black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010" r="15638" b="-248"/>
              <a:stretch/>
            </p:blipFill>
            <p:spPr bwMode="auto">
              <a:xfrm>
                <a:off x="11084205" y="6377260"/>
                <a:ext cx="832514" cy="337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6"/>
              <p:cNvSpPr>
                <a:spLocks/>
              </p:cNvSpPr>
              <p:nvPr/>
            </p:nvSpPr>
            <p:spPr bwMode="auto">
              <a:xfrm>
                <a:off x="9178607" y="6594893"/>
                <a:ext cx="272446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Ins="0">
                <a:spAutoFit/>
              </a:bodyPr>
              <a:lstStyle/>
              <a:p>
                <a:pPr algn="r"/>
                <a:r>
                  <a:rPr lang="en-US" sz="700" dirty="0">
                    <a:ea typeface="Verdana" pitchFamily="34" charset="0"/>
                    <a:cs typeface="Arial" pitchFamily="34" charset="0"/>
                  </a:rPr>
                  <a:t>Copyright © 2018 HCL Technologies Limited  |  www.hcltech.com</a:t>
                </a:r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500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11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/>
        <a:buChar char="•"/>
        <a:defRPr sz="189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291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649" y="397912"/>
            <a:ext cx="10908000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8650" y="1611630"/>
            <a:ext cx="10908000" cy="202590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64204" y="6404556"/>
            <a:ext cx="11552515" cy="417688"/>
            <a:chOff x="364204" y="6404556"/>
            <a:chExt cx="11552515" cy="417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2" cstate="print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04" y="6478112"/>
              <a:ext cx="582893" cy="325168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9178607" y="6404556"/>
              <a:ext cx="2738112" cy="417688"/>
              <a:chOff x="9178607" y="6377260"/>
              <a:chExt cx="2738112" cy="417688"/>
            </a:xfrm>
          </p:grpSpPr>
          <p:pic>
            <p:nvPicPr>
              <p:cNvPr id="1026" name="Picture 2" descr="Image result for HCL logo black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010" r="15638" b="-248"/>
              <a:stretch/>
            </p:blipFill>
            <p:spPr bwMode="auto">
              <a:xfrm>
                <a:off x="11084205" y="6377260"/>
                <a:ext cx="832514" cy="337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6"/>
              <p:cNvSpPr>
                <a:spLocks/>
              </p:cNvSpPr>
              <p:nvPr/>
            </p:nvSpPr>
            <p:spPr bwMode="auto">
              <a:xfrm>
                <a:off x="9178607" y="6594893"/>
                <a:ext cx="272446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Ins="0">
                <a:spAutoFit/>
              </a:bodyPr>
              <a:lstStyle/>
              <a:p>
                <a:pPr algn="r"/>
                <a:r>
                  <a:rPr lang="en-US" sz="700" dirty="0">
                    <a:ea typeface="Verdana" pitchFamily="34" charset="0"/>
                    <a:cs typeface="Arial" pitchFamily="34" charset="0"/>
                  </a:rPr>
                  <a:t>Copyright © 2018 HCL Technologies Limited  |  www.hcltech.com</a:t>
                </a:r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500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5F357-CB42-41C2-8232-F287FF1BB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17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1" r:id="rId19"/>
    <p:sldLayoutId id="2147483702" r:id="rId20"/>
  </p:sldLayoutIdLst>
  <p:hf hdr="0" ftr="0" dt="0"/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/>
        <a:buChar char="•"/>
        <a:defRPr sz="189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291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lnSpc>
          <a:spcPct val="90000"/>
        </a:lnSpc>
        <a:spcBef>
          <a:spcPts val="338"/>
        </a:spcBef>
        <a:buFont typeface="Arial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68680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57076"/>
            <a:ext cx="11379200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7C26F-6025-4A9C-9147-02ACF2511635}"/>
              </a:ext>
            </a:extLst>
          </p:cNvPr>
          <p:cNvSpPr/>
          <p:nvPr userDrawn="1"/>
        </p:nvSpPr>
        <p:spPr>
          <a:xfrm>
            <a:off x="406400" y="6594128"/>
            <a:ext cx="141101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59F80E-620D-49A1-BE04-AB53E30ABC2A}" type="slidenum">
              <a:rPr lang="it-IT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" panose="020B0502040204020203" pitchFamily="34" charset="0"/>
              </a:rPr>
              <a:pPr algn="r" eaLnBrk="1" hangingPunct="1"/>
              <a:t>‹#›</a:t>
            </a:fld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4D3DC-FAF4-45C0-958A-27B93C48168F}"/>
              </a:ext>
            </a:extLst>
          </p:cNvPr>
          <p:cNvSpPr>
            <a:spLocks/>
          </p:cNvSpPr>
          <p:nvPr userDrawn="1"/>
        </p:nvSpPr>
        <p:spPr>
          <a:xfrm>
            <a:off x="8438674" y="6594128"/>
            <a:ext cx="334152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7E8FC-6845-41F5-AF5A-D63CF7138495}"/>
              </a:ext>
            </a:extLst>
          </p:cNvPr>
          <p:cNvGrpSpPr/>
          <p:nvPr userDrawn="1"/>
        </p:nvGrpSpPr>
        <p:grpSpPr>
          <a:xfrm>
            <a:off x="10546240" y="6380402"/>
            <a:ext cx="1219595" cy="186117"/>
            <a:chOff x="10543493" y="6380401"/>
            <a:chExt cx="1219277" cy="18611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4648C-7022-492E-B132-12914C2D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D539E-5F7D-4473-8C43-2D773C46E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8A5DF3-E550-4534-8122-29ABCEF74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10B3C-73DA-4ED7-BEE7-212497D5C92D}"/>
              </a:ext>
            </a:extLst>
          </p:cNvPr>
          <p:cNvSpPr>
            <a:spLocks/>
          </p:cNvSpPr>
          <p:nvPr userDrawn="1"/>
        </p:nvSpPr>
        <p:spPr>
          <a:xfrm>
            <a:off x="678222" y="6594128"/>
            <a:ext cx="207161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3B2962-CA1A-458D-8B01-78B5AA543C70}"/>
              </a:ext>
            </a:extLst>
          </p:cNvPr>
          <p:cNvCxnSpPr/>
          <p:nvPr userDrawn="1"/>
        </p:nvCxnSpPr>
        <p:spPr bwMode="auto">
          <a:xfrm>
            <a:off x="612862" y="6602656"/>
            <a:ext cx="0" cy="121443"/>
          </a:xfrm>
          <a:prstGeom prst="line">
            <a:avLst/>
          </a:prstGeom>
          <a:solidFill>
            <a:schemeClr val="accent1"/>
          </a:solidFill>
          <a:ln w="9525" cap="rnd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037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30" r:id="rId9"/>
    <p:sldLayoutId id="2147483732" r:id="rId10"/>
    <p:sldLayoutId id="21474837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400">
          <a:solidFill>
            <a:schemeClr val="tx1"/>
          </a:solidFill>
          <a:latin typeface="+mj-lt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400">
          <a:solidFill>
            <a:schemeClr val="tx1"/>
          </a:solidFill>
          <a:latin typeface="+mj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68680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57076"/>
            <a:ext cx="11379200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7C26F-6025-4A9C-9147-02ACF2511635}"/>
              </a:ext>
            </a:extLst>
          </p:cNvPr>
          <p:cNvSpPr/>
          <p:nvPr userDrawn="1"/>
        </p:nvSpPr>
        <p:spPr>
          <a:xfrm>
            <a:off x="406400" y="6594128"/>
            <a:ext cx="141101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59F80E-620D-49A1-BE04-AB53E30ABC2A}" type="slidenum">
              <a:rPr lang="it-IT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" panose="020B0502040204020203" pitchFamily="34" charset="0"/>
              </a:rPr>
              <a:pPr algn="r" eaLnBrk="1" hangingPunct="1"/>
              <a:t>‹#›</a:t>
            </a:fld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4D3DC-FAF4-45C0-958A-27B93C48168F}"/>
              </a:ext>
            </a:extLst>
          </p:cNvPr>
          <p:cNvSpPr>
            <a:spLocks/>
          </p:cNvSpPr>
          <p:nvPr userDrawn="1"/>
        </p:nvSpPr>
        <p:spPr>
          <a:xfrm>
            <a:off x="8438674" y="6594128"/>
            <a:ext cx="334152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7E8FC-6845-41F5-AF5A-D63CF7138495}"/>
              </a:ext>
            </a:extLst>
          </p:cNvPr>
          <p:cNvGrpSpPr/>
          <p:nvPr userDrawn="1"/>
        </p:nvGrpSpPr>
        <p:grpSpPr>
          <a:xfrm>
            <a:off x="10546240" y="6380402"/>
            <a:ext cx="1219595" cy="186117"/>
            <a:chOff x="10543493" y="6380401"/>
            <a:chExt cx="1219277" cy="18611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4648C-7022-492E-B132-12914C2D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D539E-5F7D-4473-8C43-2D773C46E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8A5DF3-E550-4534-8122-29ABCEF74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10B3C-73DA-4ED7-BEE7-212497D5C92D}"/>
              </a:ext>
            </a:extLst>
          </p:cNvPr>
          <p:cNvSpPr>
            <a:spLocks/>
          </p:cNvSpPr>
          <p:nvPr userDrawn="1"/>
        </p:nvSpPr>
        <p:spPr>
          <a:xfrm>
            <a:off x="678222" y="6594128"/>
            <a:ext cx="207161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3B2962-CA1A-458D-8B01-78B5AA543C70}"/>
              </a:ext>
            </a:extLst>
          </p:cNvPr>
          <p:cNvCxnSpPr/>
          <p:nvPr userDrawn="1"/>
        </p:nvCxnSpPr>
        <p:spPr bwMode="auto">
          <a:xfrm>
            <a:off x="612862" y="6602656"/>
            <a:ext cx="0" cy="121443"/>
          </a:xfrm>
          <a:prstGeom prst="line">
            <a:avLst/>
          </a:prstGeom>
          <a:solidFill>
            <a:schemeClr val="accent1"/>
          </a:solidFill>
          <a:ln w="9525" cap="rnd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935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3" r:id="rId8"/>
    <p:sldLayoutId id="2147483745" r:id="rId9"/>
    <p:sldLayoutId id="2147483746" r:id="rId10"/>
    <p:sldLayoutId id="21474837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400">
          <a:solidFill>
            <a:schemeClr val="tx1"/>
          </a:solidFill>
          <a:latin typeface="+mj-lt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400">
          <a:solidFill>
            <a:schemeClr val="tx1"/>
          </a:solidFill>
          <a:latin typeface="+mj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34.png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34.png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68CB8D-600C-4282-8E62-45CDF1627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795" y="2271585"/>
            <a:ext cx="5832315" cy="763222"/>
          </a:xfrm>
        </p:spPr>
        <p:txBody>
          <a:bodyPr/>
          <a:lstStyle/>
          <a:p>
            <a:r>
              <a:rPr lang="en-US" sz="4400" dirty="0"/>
              <a:t>Kantar DPP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7B508C-BD19-43E8-B558-21146430D7E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665796" y="3105440"/>
            <a:ext cx="5832315" cy="307777"/>
          </a:xfrm>
        </p:spPr>
        <p:txBody>
          <a:bodyPr/>
          <a:lstStyle/>
          <a:p>
            <a:r>
              <a:rPr lang="en-US" dirty="0"/>
              <a:t>HCL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9BD7-85A8-4C63-A2AA-BAF4F8D8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1" y="5096018"/>
            <a:ext cx="1882957" cy="12027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Databricks – Features and Benefits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1D9CE-FB58-42CA-BDFE-C47A6C613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0" y="3583713"/>
            <a:ext cx="995057" cy="9950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A0A75-8635-4B98-B23C-4131053BAC0C}"/>
              </a:ext>
            </a:extLst>
          </p:cNvPr>
          <p:cNvCxnSpPr>
            <a:cxnSpLocks/>
          </p:cNvCxnSpPr>
          <p:nvPr/>
        </p:nvCxnSpPr>
        <p:spPr>
          <a:xfrm flipV="1">
            <a:off x="1411516" y="3177994"/>
            <a:ext cx="0" cy="293389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C07B6ED-4FF8-4730-A17D-DE710B90B1AB}"/>
              </a:ext>
            </a:extLst>
          </p:cNvPr>
          <p:cNvGrpSpPr/>
          <p:nvPr/>
        </p:nvGrpSpPr>
        <p:grpSpPr>
          <a:xfrm>
            <a:off x="526975" y="1431048"/>
            <a:ext cx="1604450" cy="1560146"/>
            <a:chOff x="321920" y="1832418"/>
            <a:chExt cx="1604450" cy="156014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3BBC0A8-9832-4B92-BFFE-AD4C5992A32D}"/>
                </a:ext>
              </a:extLst>
            </p:cNvPr>
            <p:cNvSpPr/>
            <p:nvPr/>
          </p:nvSpPr>
          <p:spPr>
            <a:xfrm>
              <a:off x="321920" y="1832418"/>
              <a:ext cx="1604450" cy="1560146"/>
            </a:xfrm>
            <a:prstGeom prst="roundRect">
              <a:avLst>
                <a:gd name="adj" fmla="val 7539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Content Placeholder 11">
              <a:extLst>
                <a:ext uri="{FF2B5EF4-FFF2-40B4-BE49-F238E27FC236}">
                  <a16:creationId xmlns:a16="http://schemas.microsoft.com/office/drawing/2014/main" id="{312A00BF-C995-4910-B994-D3301BF6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49" y="2168725"/>
              <a:ext cx="951705" cy="985453"/>
            </a:xfrm>
            <a:prstGeom prst="rect">
              <a:avLst/>
            </a:prstGeom>
          </p:spPr>
        </p:pic>
      </p:grp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9C7C04C3-850D-4987-AD1F-2B266DA70805}"/>
              </a:ext>
            </a:extLst>
          </p:cNvPr>
          <p:cNvSpPr txBox="1">
            <a:spLocks/>
          </p:cNvSpPr>
          <p:nvPr/>
        </p:nvSpPr>
        <p:spPr>
          <a:xfrm>
            <a:off x="2832546" y="1175315"/>
            <a:ext cx="8596311" cy="4762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 set (27) of source/target types: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storage: Azure Blob, Axure Data Lake Gen1/Gen2, S3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Formats: Avro, CSV, Parquet, JSON, Binary, Zip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Azure SQL Database, Cassandra, Oracle, MongoDB….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– DataFrame API, SparkSQL, GraphX, to-from Pandas DF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database commands through JDBC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Server – ODBC/JDBC, e.g. BI tools like Power BI, Tableau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to use interactive notebook – with visualization capabilities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 management/scheduling – embedded or ADF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 at scale – MPP and Scale-out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Pay-per-use – manual shutdown and/or automatic (default)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Azure PaaS offering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programed in: Python, R, Scala, SQL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Source (vendor lock-in), Popular, Very well documented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0B9546-C55A-4F8A-B123-FF55757E6A3A}"/>
              </a:ext>
            </a:extLst>
          </p:cNvPr>
          <p:cNvGrpSpPr/>
          <p:nvPr/>
        </p:nvGrpSpPr>
        <p:grpSpPr>
          <a:xfrm>
            <a:off x="406401" y="4803240"/>
            <a:ext cx="2087878" cy="1251546"/>
            <a:chOff x="7805633" y="2531899"/>
            <a:chExt cx="2087878" cy="125154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A38B31-E6EF-4546-BF18-71D7AB9626DD}"/>
                </a:ext>
              </a:extLst>
            </p:cNvPr>
            <p:cNvSpPr/>
            <p:nvPr/>
          </p:nvSpPr>
          <p:spPr>
            <a:xfrm>
              <a:off x="7805633" y="2531899"/>
              <a:ext cx="2087878" cy="1251546"/>
            </a:xfrm>
            <a:prstGeom prst="roundRect">
              <a:avLst>
                <a:gd name="adj" fmla="val 10173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AE06CF0-24B7-450D-9025-A2F115635945}"/>
                </a:ext>
              </a:extLst>
            </p:cNvPr>
            <p:cNvSpPr/>
            <p:nvPr/>
          </p:nvSpPr>
          <p:spPr>
            <a:xfrm>
              <a:off x="7950566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05E85E-02F5-4EE5-9B45-2A07C3A2093B}"/>
                </a:ext>
              </a:extLst>
            </p:cNvPr>
            <p:cNvSpPr/>
            <p:nvPr/>
          </p:nvSpPr>
          <p:spPr>
            <a:xfrm>
              <a:off x="8335577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E31AA-B41F-421C-B6A8-9E0AAE046D48}"/>
                </a:ext>
              </a:extLst>
            </p:cNvPr>
            <p:cNvSpPr/>
            <p:nvPr/>
          </p:nvSpPr>
          <p:spPr>
            <a:xfrm>
              <a:off x="8703538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2C55F7-98AF-44A5-B821-597595B12015}"/>
                </a:ext>
              </a:extLst>
            </p:cNvPr>
            <p:cNvSpPr/>
            <p:nvPr/>
          </p:nvSpPr>
          <p:spPr>
            <a:xfrm>
              <a:off x="9082514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F82DA3-F9F6-4D7F-B944-9A9E0692CC1C}"/>
                </a:ext>
              </a:extLst>
            </p:cNvPr>
            <p:cNvSpPr/>
            <p:nvPr/>
          </p:nvSpPr>
          <p:spPr>
            <a:xfrm>
              <a:off x="9469619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FF43E5-DC40-4F1F-A186-F9FAD92F3182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8199486" y="3297406"/>
              <a:ext cx="13609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923F5F-9CB5-47A7-B8F3-25D62F3E1172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8584497" y="3297406"/>
              <a:ext cx="11904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D5A7B-4F3A-4277-BB74-965D8414DB96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8952458" y="3297406"/>
              <a:ext cx="13005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CCD994-3224-4AF6-9A4B-EE859B8EEBBA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9331434" y="3297406"/>
              <a:ext cx="13818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6D41D2-DDC3-40FD-BF2F-733F6A42E0C3}"/>
                </a:ext>
              </a:extLst>
            </p:cNvPr>
            <p:cNvSpPr/>
            <p:nvPr/>
          </p:nvSpPr>
          <p:spPr>
            <a:xfrm>
              <a:off x="7994459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3E5223-CBD8-4B6F-A56A-108005AF9713}"/>
                </a:ext>
              </a:extLst>
            </p:cNvPr>
            <p:cNvSpPr/>
            <p:nvPr/>
          </p:nvSpPr>
          <p:spPr>
            <a:xfrm>
              <a:off x="8385728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6E7DB0-44B1-486D-958A-44D2A88CA741}"/>
                </a:ext>
              </a:extLst>
            </p:cNvPr>
            <p:cNvSpPr/>
            <p:nvPr/>
          </p:nvSpPr>
          <p:spPr>
            <a:xfrm>
              <a:off x="8727190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1615D8-38A4-497C-9468-F4D8763B4DE3}"/>
                </a:ext>
              </a:extLst>
            </p:cNvPr>
            <p:cNvSpPr/>
            <p:nvPr/>
          </p:nvSpPr>
          <p:spPr>
            <a:xfrm>
              <a:off x="9117094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B3DFE9-9914-4B0D-B1B1-AA171D036877}"/>
                </a:ext>
              </a:extLst>
            </p:cNvPr>
            <p:cNvSpPr/>
            <p:nvPr/>
          </p:nvSpPr>
          <p:spPr>
            <a:xfrm>
              <a:off x="9523113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35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Pipeline Highlights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139015D6-2BAC-4DC4-9BB5-1407208A53B0}"/>
              </a:ext>
            </a:extLst>
          </p:cNvPr>
          <p:cNvSpPr txBox="1">
            <a:spLocks/>
          </p:cNvSpPr>
          <p:nvPr/>
        </p:nvSpPr>
        <p:spPr>
          <a:xfrm>
            <a:off x="10690035" y="6900712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B94919-D850-4851-8CF8-A6D70F2A3209}"/>
              </a:ext>
            </a:extLst>
          </p:cNvPr>
          <p:cNvSpPr/>
          <p:nvPr/>
        </p:nvSpPr>
        <p:spPr>
          <a:xfrm>
            <a:off x="406401" y="155272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2F23C1-BF26-4332-B3ED-D185C34124DC}"/>
              </a:ext>
            </a:extLst>
          </p:cNvPr>
          <p:cNvSpPr/>
          <p:nvPr/>
        </p:nvSpPr>
        <p:spPr>
          <a:xfrm>
            <a:off x="1680729" y="155272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6E53A4-4DDC-4401-A889-202B908D12C5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1494666" y="1854280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24B9301-2058-49A0-A5E3-C00C4783ADDD}"/>
              </a:ext>
            </a:extLst>
          </p:cNvPr>
          <p:cNvSpPr/>
          <p:nvPr/>
        </p:nvSpPr>
        <p:spPr>
          <a:xfrm>
            <a:off x="2955057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07D38F-0066-4CA0-B4DF-235C72B1D28A}"/>
              </a:ext>
            </a:extLst>
          </p:cNvPr>
          <p:cNvSpPr/>
          <p:nvPr/>
        </p:nvSpPr>
        <p:spPr>
          <a:xfrm>
            <a:off x="4229385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41C363-07C2-4776-8CF7-9530F1ACE320}"/>
              </a:ext>
            </a:extLst>
          </p:cNvPr>
          <p:cNvSpPr/>
          <p:nvPr/>
        </p:nvSpPr>
        <p:spPr>
          <a:xfrm>
            <a:off x="5497854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3C6B4C-D289-4B15-9FF0-6F2A339FBCFF}"/>
              </a:ext>
            </a:extLst>
          </p:cNvPr>
          <p:cNvSpPr/>
          <p:nvPr/>
        </p:nvSpPr>
        <p:spPr>
          <a:xfrm>
            <a:off x="6766323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EE1D4E-8404-4A36-99CF-DB6195A45F35}"/>
              </a:ext>
            </a:extLst>
          </p:cNvPr>
          <p:cNvSpPr/>
          <p:nvPr/>
        </p:nvSpPr>
        <p:spPr>
          <a:xfrm>
            <a:off x="8034792" y="1552722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F927E5-E410-4A6D-B1C2-E64DA3E15CA6}"/>
              </a:ext>
            </a:extLst>
          </p:cNvPr>
          <p:cNvSpPr/>
          <p:nvPr/>
        </p:nvSpPr>
        <p:spPr>
          <a:xfrm>
            <a:off x="9303261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C5A996-7426-4139-9BE7-32654ACC7006}"/>
              </a:ext>
            </a:extLst>
          </p:cNvPr>
          <p:cNvSpPr/>
          <p:nvPr/>
        </p:nvSpPr>
        <p:spPr>
          <a:xfrm>
            <a:off x="10571730" y="155272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4FF237C-9262-42AC-8622-CB99CB4608B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4043322" y="1854278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5C428C6-259C-40F4-927D-CD85F7F3D4C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317650" y="185427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329F5F-0B2A-4EE7-A1A8-17BD3F6DC6F7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586119" y="185427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9E9399-78E3-4269-A164-D67609AC3F2A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854588" y="185427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C749E1D-B5A8-4F16-9768-58C81CC28C68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9123057" y="185427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A6FFF1-AF0F-4D7E-B247-A72B9F8252F0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10391526" y="185427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C943DFD-877D-4513-B7FD-23539DF7D7A8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flipV="1">
            <a:off x="2768994" y="1854278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EFFD0E-4747-4453-82B0-56E1948D733C}"/>
              </a:ext>
            </a:extLst>
          </p:cNvPr>
          <p:cNvCxnSpPr>
            <a:cxnSpLocks/>
          </p:cNvCxnSpPr>
          <p:nvPr/>
        </p:nvCxnSpPr>
        <p:spPr>
          <a:xfrm flipH="1">
            <a:off x="4657752" y="2155835"/>
            <a:ext cx="840102" cy="1051599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44A09A6-0D57-4357-BAAF-FB06F24930F0}"/>
              </a:ext>
            </a:extLst>
          </p:cNvPr>
          <p:cNvCxnSpPr>
            <a:cxnSpLocks/>
          </p:cNvCxnSpPr>
          <p:nvPr/>
        </p:nvCxnSpPr>
        <p:spPr>
          <a:xfrm>
            <a:off x="10481627" y="2204681"/>
            <a:ext cx="479040" cy="1100798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C9CF9B4-FBEC-4320-9B0D-53692265E013}"/>
              </a:ext>
            </a:extLst>
          </p:cNvPr>
          <p:cNvSpPr/>
          <p:nvPr/>
        </p:nvSpPr>
        <p:spPr>
          <a:xfrm>
            <a:off x="4657752" y="3376246"/>
            <a:ext cx="1928367" cy="516633"/>
          </a:xfrm>
          <a:prstGeom prst="rect">
            <a:avLst/>
          </a:prstGeom>
          <a:solidFill>
            <a:srgbClr val="1DB3E8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Statistical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C83F6BC-6494-4028-8ED8-832350A4B166}"/>
              </a:ext>
            </a:extLst>
          </p:cNvPr>
          <p:cNvSpPr/>
          <p:nvPr/>
        </p:nvSpPr>
        <p:spPr>
          <a:xfrm>
            <a:off x="4657752" y="3960467"/>
            <a:ext cx="1928367" cy="1789835"/>
          </a:xfrm>
          <a:prstGeom prst="rect">
            <a:avLst/>
          </a:prstGeom>
          <a:solidFill>
            <a:srgbClr val="1DB3E8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t" anchorCtr="0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RIM weightage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Z-score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551397-203A-45DE-8041-19C128BFB941}"/>
              </a:ext>
            </a:extLst>
          </p:cNvPr>
          <p:cNvSpPr/>
          <p:nvPr/>
        </p:nvSpPr>
        <p:spPr>
          <a:xfrm>
            <a:off x="6749151" y="3375624"/>
            <a:ext cx="1928366" cy="517255"/>
          </a:xfrm>
          <a:prstGeom prst="rect">
            <a:avLst/>
          </a:prstGeom>
          <a:solidFill>
            <a:srgbClr val="96C11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Machine Learning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3CC8D1-2A8E-4022-AB45-3F15DBB25052}"/>
              </a:ext>
            </a:extLst>
          </p:cNvPr>
          <p:cNvSpPr/>
          <p:nvPr/>
        </p:nvSpPr>
        <p:spPr>
          <a:xfrm>
            <a:off x="6749151" y="3959845"/>
            <a:ext cx="1928366" cy="1789835"/>
          </a:xfrm>
          <a:prstGeom prst="rect">
            <a:avLst/>
          </a:prstGeom>
          <a:solidFill>
            <a:srgbClr val="96C11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t" anchorCtr="0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DB scan clustering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class SVM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Isolation Forest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559D20-6E9F-4B80-9B73-03172ACE8DC1}"/>
              </a:ext>
            </a:extLst>
          </p:cNvPr>
          <p:cNvSpPr/>
          <p:nvPr/>
        </p:nvSpPr>
        <p:spPr>
          <a:xfrm>
            <a:off x="8929914" y="3375624"/>
            <a:ext cx="1928366" cy="517255"/>
          </a:xfrm>
          <a:prstGeom prst="rect">
            <a:avLst/>
          </a:prstGeom>
          <a:solidFill>
            <a:srgbClr val="1DB3E8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01C0D3-274E-4D80-887D-DBC3978481E3}"/>
              </a:ext>
            </a:extLst>
          </p:cNvPr>
          <p:cNvSpPr/>
          <p:nvPr/>
        </p:nvSpPr>
        <p:spPr>
          <a:xfrm>
            <a:off x="8929914" y="3960467"/>
            <a:ext cx="1928366" cy="1789835"/>
          </a:xfrm>
          <a:prstGeom prst="rect">
            <a:avLst/>
          </a:prstGeom>
          <a:solidFill>
            <a:srgbClr val="1DB3E8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t" anchorCtr="0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 complexity using Spark SQL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Complex Rules using Python </a:t>
            </a:r>
          </a:p>
        </p:txBody>
      </p:sp>
    </p:spTree>
    <p:extLst>
      <p:ext uri="{BB962C8B-B14F-4D97-AF65-F5344CB8AC3E}">
        <p14:creationId xmlns:p14="http://schemas.microsoft.com/office/powerpoint/2010/main" val="3668371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Data Processing Pipeline with Databricks</a:t>
            </a:r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15F61049-596A-4957-B46D-0AA5AD246B59}"/>
              </a:ext>
            </a:extLst>
          </p:cNvPr>
          <p:cNvSpPr/>
          <p:nvPr/>
        </p:nvSpPr>
        <p:spPr>
          <a:xfrm>
            <a:off x="1814300" y="1671360"/>
            <a:ext cx="8231154" cy="4817007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3029110C-EF85-4CF0-BC52-4B43E9E2B2FE}"/>
              </a:ext>
            </a:extLst>
          </p:cNvPr>
          <p:cNvSpPr/>
          <p:nvPr/>
        </p:nvSpPr>
        <p:spPr>
          <a:xfrm>
            <a:off x="3571277" y="1705286"/>
            <a:ext cx="6349069" cy="3567608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D0AA229A-77B7-4A08-B4CD-A3EC071CA13D}"/>
              </a:ext>
            </a:extLst>
          </p:cNvPr>
          <p:cNvSpPr/>
          <p:nvPr/>
        </p:nvSpPr>
        <p:spPr>
          <a:xfrm>
            <a:off x="1903264" y="3204213"/>
            <a:ext cx="1464127" cy="2133607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23FFCAD-342B-4FB4-A719-FD628DB7FB30}"/>
              </a:ext>
            </a:extLst>
          </p:cNvPr>
          <p:cNvSpPr txBox="1">
            <a:spLocks/>
          </p:cNvSpPr>
          <p:nvPr/>
        </p:nvSpPr>
        <p:spPr>
          <a:xfrm>
            <a:off x="8864359" y="6777266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3240-98FE-4E63-8FF4-919B3A32D47E}"/>
              </a:ext>
            </a:extLst>
          </p:cNvPr>
          <p:cNvSpPr/>
          <p:nvPr/>
        </p:nvSpPr>
        <p:spPr>
          <a:xfrm>
            <a:off x="585250" y="100408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75693-1925-4C10-BE84-1C213D31195D}"/>
              </a:ext>
            </a:extLst>
          </p:cNvPr>
          <p:cNvSpPr/>
          <p:nvPr/>
        </p:nvSpPr>
        <p:spPr>
          <a:xfrm>
            <a:off x="1859578" y="100408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D6FA0E-483F-45A0-B7E6-7D2AE57A9DA6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1673515" y="1305640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EE929-5B78-4F64-9913-58D2022273DA}"/>
              </a:ext>
            </a:extLst>
          </p:cNvPr>
          <p:cNvSpPr/>
          <p:nvPr/>
        </p:nvSpPr>
        <p:spPr>
          <a:xfrm>
            <a:off x="3133906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172F5-8750-4038-A849-89E80829D996}"/>
              </a:ext>
            </a:extLst>
          </p:cNvPr>
          <p:cNvSpPr/>
          <p:nvPr/>
        </p:nvSpPr>
        <p:spPr>
          <a:xfrm>
            <a:off x="4408234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82AC42-C4D5-43AB-8833-23B96D2E0EBF}"/>
              </a:ext>
            </a:extLst>
          </p:cNvPr>
          <p:cNvSpPr/>
          <p:nvPr/>
        </p:nvSpPr>
        <p:spPr>
          <a:xfrm>
            <a:off x="5676703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951161-372F-47A7-81BE-FA2BD610AA13}"/>
              </a:ext>
            </a:extLst>
          </p:cNvPr>
          <p:cNvSpPr/>
          <p:nvPr/>
        </p:nvSpPr>
        <p:spPr>
          <a:xfrm>
            <a:off x="6945172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3C21-8A5E-4A8A-8E0D-AD950B1695F2}"/>
              </a:ext>
            </a:extLst>
          </p:cNvPr>
          <p:cNvSpPr/>
          <p:nvPr/>
        </p:nvSpPr>
        <p:spPr>
          <a:xfrm>
            <a:off x="8213641" y="1004082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4257C9-2A19-4D56-BDEE-082E78BE161F}"/>
              </a:ext>
            </a:extLst>
          </p:cNvPr>
          <p:cNvSpPr/>
          <p:nvPr/>
        </p:nvSpPr>
        <p:spPr>
          <a:xfrm>
            <a:off x="9482110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6628B0-BABD-4A8C-B861-8FA1E748250C}"/>
              </a:ext>
            </a:extLst>
          </p:cNvPr>
          <p:cNvSpPr/>
          <p:nvPr/>
        </p:nvSpPr>
        <p:spPr>
          <a:xfrm>
            <a:off x="10750579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2A6C0E5-3473-466B-AAA0-9963D0917A0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4222171" y="1305638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09FA52-8734-48FA-B505-DA54CF946F4F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5496499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2FC3D5-4B97-4D1D-8D06-D0F05F2B565D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64968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7577F5-FD34-4FC2-AEF0-22852AAE5E6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8033437" y="130563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801DBB-7BD9-4B09-B054-969BE96B16CD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9301906" y="130563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591B0F-202D-411C-BA19-66D76370FAA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10570375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AD142DD-A279-4B9A-BDE2-850D8D1291D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2947843" y="1305638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741E74D-75D0-46AC-BE97-BBA9D37A85AF}"/>
              </a:ext>
            </a:extLst>
          </p:cNvPr>
          <p:cNvGrpSpPr/>
          <p:nvPr/>
        </p:nvGrpSpPr>
        <p:grpSpPr>
          <a:xfrm>
            <a:off x="1773517" y="1880577"/>
            <a:ext cx="1588716" cy="1109690"/>
            <a:chOff x="1041085" y="2560325"/>
            <a:chExt cx="2514189" cy="3540034"/>
          </a:xfrm>
        </p:grpSpPr>
        <p:sp>
          <p:nvSpPr>
            <p:cNvPr id="87" name="Rounded Rectangle 2">
              <a:extLst>
                <a:ext uri="{FF2B5EF4-FFF2-40B4-BE49-F238E27FC236}">
                  <a16:creationId xmlns:a16="http://schemas.microsoft.com/office/drawing/2014/main" id="{644C85A6-7206-4B26-AC6E-CCCE47FB927F}"/>
                </a:ext>
              </a:extLst>
            </p:cNvPr>
            <p:cNvSpPr/>
            <p:nvPr/>
          </p:nvSpPr>
          <p:spPr>
            <a:xfrm>
              <a:off x="1230086" y="2560325"/>
              <a:ext cx="2325188" cy="3540034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67937F4-0D59-4A73-903C-FF6D360BFA34}"/>
                </a:ext>
              </a:extLst>
            </p:cNvPr>
            <p:cNvSpPr txBox="1"/>
            <p:nvPr/>
          </p:nvSpPr>
          <p:spPr>
            <a:xfrm>
              <a:off x="1041085" y="2584098"/>
              <a:ext cx="2325187" cy="98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-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Zone 1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E7773AD-58BA-470D-8279-FFD5DC6BCEF5}"/>
              </a:ext>
            </a:extLst>
          </p:cNvPr>
          <p:cNvSpPr/>
          <p:nvPr/>
        </p:nvSpPr>
        <p:spPr>
          <a:xfrm>
            <a:off x="1903264" y="2166922"/>
            <a:ext cx="1086003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Weekly Data</a:t>
            </a:r>
          </a:p>
          <a:p>
            <a:pPr indent="-17145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Receipts</a:t>
            </a:r>
          </a:p>
          <a:p>
            <a:pPr indent="-17145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Panelists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D3416C-6885-48F8-BE00-2C4F832D5BB1}"/>
              </a:ext>
            </a:extLst>
          </p:cNvPr>
          <p:cNvGrpSpPr/>
          <p:nvPr/>
        </p:nvGrpSpPr>
        <p:grpSpPr>
          <a:xfrm>
            <a:off x="1971360" y="3475572"/>
            <a:ext cx="1308200" cy="946297"/>
            <a:chOff x="3963914" y="2800400"/>
            <a:chExt cx="1488155" cy="931277"/>
          </a:xfrm>
        </p:grpSpPr>
        <p:sp>
          <p:nvSpPr>
            <p:cNvPr id="91" name="Rounded Rectangle 2">
              <a:extLst>
                <a:ext uri="{FF2B5EF4-FFF2-40B4-BE49-F238E27FC236}">
                  <a16:creationId xmlns:a16="http://schemas.microsoft.com/office/drawing/2014/main" id="{F7802E03-F201-436A-8A9C-F533E01400B0}"/>
                </a:ext>
              </a:extLst>
            </p:cNvPr>
            <p:cNvSpPr/>
            <p:nvPr/>
          </p:nvSpPr>
          <p:spPr>
            <a:xfrm>
              <a:off x="3963914" y="2800400"/>
              <a:ext cx="1488155" cy="93127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D1B6E2-2FA2-45F6-8C2A-5572EAF8A6F4}"/>
                </a:ext>
              </a:extLst>
            </p:cNvPr>
            <p:cNvSpPr txBox="1"/>
            <p:nvPr/>
          </p:nvSpPr>
          <p:spPr>
            <a:xfrm>
              <a:off x="4018019" y="2909738"/>
              <a:ext cx="114980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Auto linking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1B03335-7291-48A8-A99A-F2F107EF844B}"/>
                </a:ext>
              </a:extLst>
            </p:cNvPr>
            <p:cNvSpPr txBox="1"/>
            <p:nvPr/>
          </p:nvSpPr>
          <p:spPr>
            <a:xfrm>
              <a:off x="4007853" y="3187623"/>
              <a:ext cx="1149809" cy="397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Shop</a:t>
              </a: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Products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D563A44-CE03-44AA-A030-A3650457930A}"/>
              </a:ext>
            </a:extLst>
          </p:cNvPr>
          <p:cNvGrpSpPr/>
          <p:nvPr/>
        </p:nvGrpSpPr>
        <p:grpSpPr>
          <a:xfrm>
            <a:off x="1962215" y="4514809"/>
            <a:ext cx="1317345" cy="914096"/>
            <a:chOff x="3902472" y="4030240"/>
            <a:chExt cx="1488156" cy="914096"/>
          </a:xfrm>
        </p:grpSpPr>
        <p:sp>
          <p:nvSpPr>
            <p:cNvPr id="95" name="Rounded Rectangle 2">
              <a:extLst>
                <a:ext uri="{FF2B5EF4-FFF2-40B4-BE49-F238E27FC236}">
                  <a16:creationId xmlns:a16="http://schemas.microsoft.com/office/drawing/2014/main" id="{E508D283-9197-4798-8AAF-B02D18C98449}"/>
                </a:ext>
              </a:extLst>
            </p:cNvPr>
            <p:cNvSpPr/>
            <p:nvPr/>
          </p:nvSpPr>
          <p:spPr>
            <a:xfrm>
              <a:off x="3902472" y="4034710"/>
              <a:ext cx="1488156" cy="716171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C4F9F1-FC2A-414E-89EE-ABB9FD7E64CD}"/>
                </a:ext>
              </a:extLst>
            </p:cNvPr>
            <p:cNvSpPr txBox="1"/>
            <p:nvPr/>
          </p:nvSpPr>
          <p:spPr>
            <a:xfrm>
              <a:off x="3911021" y="4030240"/>
              <a:ext cx="1464168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Demogs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Calculated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demogs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0" marR="0" lvl="0" indent="0" algn="ctr" defTabSz="266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B5D5C7E-64C1-45F7-82A1-E0C7CEAC71EB}"/>
              </a:ext>
            </a:extLst>
          </p:cNvPr>
          <p:cNvSpPr txBox="1"/>
          <p:nvPr/>
        </p:nvSpPr>
        <p:spPr>
          <a:xfrm>
            <a:off x="1673515" y="3158478"/>
            <a:ext cx="1643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50" dirty="0">
                <a:solidFill>
                  <a:srgbClr val="000000"/>
                </a:solidFill>
                <a:cs typeface="Arial" panose="020B0604020202020204" pitchFamily="34" charset="0"/>
              </a:rPr>
              <a:t>Zone 2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46B004-1079-42B2-A003-F8E7830FF4E6}"/>
              </a:ext>
            </a:extLst>
          </p:cNvPr>
          <p:cNvGrpSpPr/>
          <p:nvPr/>
        </p:nvGrpSpPr>
        <p:grpSpPr>
          <a:xfrm>
            <a:off x="1926925" y="5511043"/>
            <a:ext cx="1435308" cy="873053"/>
            <a:chOff x="3963914" y="2698891"/>
            <a:chExt cx="1488155" cy="1032787"/>
          </a:xfrm>
        </p:grpSpPr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ADF7016E-A37F-4AF8-A651-F9D402AD2FD5}"/>
                </a:ext>
              </a:extLst>
            </p:cNvPr>
            <p:cNvSpPr/>
            <p:nvPr/>
          </p:nvSpPr>
          <p:spPr>
            <a:xfrm>
              <a:off x="3963914" y="2698891"/>
              <a:ext cx="1488155" cy="103278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D64A9B-BC8D-4E75-B573-35A94A1CE828}"/>
                </a:ext>
              </a:extLst>
            </p:cNvPr>
            <p:cNvSpPr txBox="1"/>
            <p:nvPr/>
          </p:nvSpPr>
          <p:spPr>
            <a:xfrm>
              <a:off x="4007756" y="2837840"/>
              <a:ext cx="1149809" cy="1966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Reference Data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893435A-C78F-4F93-A989-40439E70070B}"/>
                </a:ext>
              </a:extLst>
            </p:cNvPr>
            <p:cNvSpPr txBox="1"/>
            <p:nvPr/>
          </p:nvSpPr>
          <p:spPr>
            <a:xfrm>
              <a:off x="4007756" y="3103172"/>
              <a:ext cx="1149809" cy="4696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Shop</a:t>
              </a: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Products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689D1C2-F8C6-494C-AC4D-C4B3703B6EED}"/>
              </a:ext>
            </a:extLst>
          </p:cNvPr>
          <p:cNvCxnSpPr>
            <a:cxnSpLocks/>
          </p:cNvCxnSpPr>
          <p:nvPr/>
        </p:nvCxnSpPr>
        <p:spPr>
          <a:xfrm>
            <a:off x="2882576" y="2975597"/>
            <a:ext cx="0" cy="253701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3BBA416-690E-4325-BABF-BA6576C9A974}"/>
              </a:ext>
            </a:extLst>
          </p:cNvPr>
          <p:cNvCxnSpPr>
            <a:cxnSpLocks/>
          </p:cNvCxnSpPr>
          <p:nvPr/>
        </p:nvCxnSpPr>
        <p:spPr>
          <a:xfrm>
            <a:off x="2882576" y="5337820"/>
            <a:ext cx="0" cy="307317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8C5274-C8BD-4618-8098-58FB91A6F121}"/>
              </a:ext>
            </a:extLst>
          </p:cNvPr>
          <p:cNvSpPr txBox="1"/>
          <p:nvPr/>
        </p:nvSpPr>
        <p:spPr>
          <a:xfrm>
            <a:off x="3443117" y="5836645"/>
            <a:ext cx="6744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rPr>
              <a:t>Rules Notebook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rPr>
              <a:t>: Currently Some rules are written in SAS  which will be migrate to Spark SQL and python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Low /Medium complexity  rules to be write on Spark SQL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High Complex Rules to be write on Python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EDC0AD-8C9C-4AAC-A010-3C96A5392B6F}"/>
              </a:ext>
            </a:extLst>
          </p:cNvPr>
          <p:cNvGrpSpPr/>
          <p:nvPr/>
        </p:nvGrpSpPr>
        <p:grpSpPr>
          <a:xfrm>
            <a:off x="3736505" y="1828609"/>
            <a:ext cx="6005547" cy="1226293"/>
            <a:chOff x="5729059" y="1445618"/>
            <a:chExt cx="6005547" cy="1226293"/>
          </a:xfrm>
        </p:grpSpPr>
        <p:sp>
          <p:nvSpPr>
            <p:cNvPr id="106" name="Rounded Rectangle 2">
              <a:extLst>
                <a:ext uri="{FF2B5EF4-FFF2-40B4-BE49-F238E27FC236}">
                  <a16:creationId xmlns:a16="http://schemas.microsoft.com/office/drawing/2014/main" id="{975328CD-C4B2-46C6-869D-FC27A1C5584D}"/>
                </a:ext>
              </a:extLst>
            </p:cNvPr>
            <p:cNvSpPr/>
            <p:nvPr/>
          </p:nvSpPr>
          <p:spPr>
            <a:xfrm>
              <a:off x="5729059" y="1445618"/>
              <a:ext cx="6005547" cy="1226293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02A448-F3B1-4D62-B04F-AE8084F10822}"/>
                </a:ext>
              </a:extLst>
            </p:cNvPr>
            <p:cNvSpPr txBox="1"/>
            <p:nvPr/>
          </p:nvSpPr>
          <p:spPr>
            <a:xfrm>
              <a:off x="5920440" y="2032670"/>
              <a:ext cx="1488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4B5315-F7BE-4035-82B0-18B27E67153B}"/>
                </a:ext>
              </a:extLst>
            </p:cNvPr>
            <p:cNvSpPr txBox="1"/>
            <p:nvPr/>
          </p:nvSpPr>
          <p:spPr>
            <a:xfrm>
              <a:off x="5761611" y="1703787"/>
              <a:ext cx="740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Libraries</a:t>
              </a:r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CA4B15FC-16E1-4B6F-8A53-FE5FABD15594}"/>
                </a:ext>
              </a:extLst>
            </p:cNvPr>
            <p:cNvSpPr/>
            <p:nvPr/>
          </p:nvSpPr>
          <p:spPr>
            <a:xfrm>
              <a:off x="6629707" y="2026486"/>
              <a:ext cx="460248" cy="421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4EA740-FFDD-4508-9CAC-E000BEDBC3C4}"/>
                </a:ext>
              </a:extLst>
            </p:cNvPr>
            <p:cNvSpPr txBox="1"/>
            <p:nvPr/>
          </p:nvSpPr>
          <p:spPr>
            <a:xfrm>
              <a:off x="9240639" y="1677627"/>
              <a:ext cx="560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Jobs</a:t>
              </a:r>
            </a:p>
          </p:txBody>
        </p:sp>
        <p:sp>
          <p:nvSpPr>
            <p:cNvPr id="111" name="object 17">
              <a:extLst>
                <a:ext uri="{FF2B5EF4-FFF2-40B4-BE49-F238E27FC236}">
                  <a16:creationId xmlns:a16="http://schemas.microsoft.com/office/drawing/2014/main" id="{5BD3494F-0E6D-4E84-81F5-5D6E2611A188}"/>
                </a:ext>
              </a:extLst>
            </p:cNvPr>
            <p:cNvSpPr/>
            <p:nvPr/>
          </p:nvSpPr>
          <p:spPr>
            <a:xfrm>
              <a:off x="7434220" y="2026486"/>
              <a:ext cx="595883" cy="414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3EC8E0-AD85-4556-B71A-B4A671F1E0F1}"/>
                </a:ext>
              </a:extLst>
            </p:cNvPr>
            <p:cNvSpPr txBox="1"/>
            <p:nvPr/>
          </p:nvSpPr>
          <p:spPr>
            <a:xfrm>
              <a:off x="6964487" y="1672958"/>
              <a:ext cx="1643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Workspaces</a:t>
              </a:r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7E31E346-D398-4B48-B345-9611BA06B8F2}"/>
                </a:ext>
              </a:extLst>
            </p:cNvPr>
            <p:cNvSpPr/>
            <p:nvPr/>
          </p:nvSpPr>
          <p:spPr>
            <a:xfrm>
              <a:off x="8475802" y="2025246"/>
              <a:ext cx="548640" cy="418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129018-B516-4F73-8B87-BB3148777D50}"/>
                </a:ext>
              </a:extLst>
            </p:cNvPr>
            <p:cNvSpPr txBox="1"/>
            <p:nvPr/>
          </p:nvSpPr>
          <p:spPr>
            <a:xfrm>
              <a:off x="8189286" y="1686925"/>
              <a:ext cx="1108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Notebooks</a:t>
              </a:r>
            </a:p>
          </p:txBody>
        </p:sp>
        <p:sp>
          <p:nvSpPr>
            <p:cNvPr id="115" name="object 11">
              <a:extLst>
                <a:ext uri="{FF2B5EF4-FFF2-40B4-BE49-F238E27FC236}">
                  <a16:creationId xmlns:a16="http://schemas.microsoft.com/office/drawing/2014/main" id="{70217AAE-F281-42A2-B49C-22201F1480B1}"/>
                </a:ext>
              </a:extLst>
            </p:cNvPr>
            <p:cNvSpPr/>
            <p:nvPr/>
          </p:nvSpPr>
          <p:spPr>
            <a:xfrm>
              <a:off x="9368910" y="1924153"/>
              <a:ext cx="434339" cy="4890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74D3AD-CD55-4FB5-8425-C5E267A371F1}"/>
                </a:ext>
              </a:extLst>
            </p:cNvPr>
            <p:cNvSpPr txBox="1"/>
            <p:nvPr/>
          </p:nvSpPr>
          <p:spPr>
            <a:xfrm>
              <a:off x="6539865" y="1702916"/>
              <a:ext cx="754994" cy="28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Cluster</a:t>
              </a:r>
            </a:p>
          </p:txBody>
        </p:sp>
        <p:sp>
          <p:nvSpPr>
            <p:cNvPr id="117" name="object 177">
              <a:extLst>
                <a:ext uri="{FF2B5EF4-FFF2-40B4-BE49-F238E27FC236}">
                  <a16:creationId xmlns:a16="http://schemas.microsoft.com/office/drawing/2014/main" id="{65E04B86-7171-4B3E-8E18-17FFF9AEEB76}"/>
                </a:ext>
              </a:extLst>
            </p:cNvPr>
            <p:cNvSpPr/>
            <p:nvPr/>
          </p:nvSpPr>
          <p:spPr>
            <a:xfrm>
              <a:off x="10478230" y="2017931"/>
              <a:ext cx="342773" cy="254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3F744A-90BA-42E5-B6D3-BC2EE3EEF37C}"/>
                </a:ext>
              </a:extLst>
            </p:cNvPr>
            <p:cNvSpPr/>
            <p:nvPr/>
          </p:nvSpPr>
          <p:spPr>
            <a:xfrm>
              <a:off x="9960721" y="1474494"/>
              <a:ext cx="13181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sym typeface="Quattrocento Sans"/>
                </a:rPr>
                <a:t>Deploy Service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sym typeface="Quattrocento Sans"/>
                </a:rPr>
                <a:t>Monitor Model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endParaRPr>
            </a:p>
          </p:txBody>
        </p:sp>
      </p:grpSp>
      <p:sp>
        <p:nvSpPr>
          <p:cNvPr id="119" name="Callout: Up Arrow 4">
            <a:extLst>
              <a:ext uri="{FF2B5EF4-FFF2-40B4-BE49-F238E27FC236}">
                <a16:creationId xmlns:a16="http://schemas.microsoft.com/office/drawing/2014/main" id="{0DFF5EEE-5D08-4BFD-84C2-0B4EA13944C2}"/>
              </a:ext>
            </a:extLst>
          </p:cNvPr>
          <p:cNvSpPr txBox="1"/>
          <p:nvPr/>
        </p:nvSpPr>
        <p:spPr>
          <a:xfrm>
            <a:off x="4670576" y="4221987"/>
            <a:ext cx="1628400" cy="58032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15812" tIns="142240" rIns="115812" bIns="142240" numCol="1" spcCol="1270" anchor="ctr" anchorCtr="0">
            <a:noAutofit/>
          </a:bodyPr>
          <a:lstStyle/>
          <a:p>
            <a:pPr marL="0" marR="0" lvl="0" indent="0" algn="ctr" defTabSz="8890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25535A-7EA2-406D-879A-829423542745}"/>
              </a:ext>
            </a:extLst>
          </p:cNvPr>
          <p:cNvGrpSpPr/>
          <p:nvPr/>
        </p:nvGrpSpPr>
        <p:grpSpPr>
          <a:xfrm>
            <a:off x="3712538" y="5428454"/>
            <a:ext cx="6207797" cy="369332"/>
            <a:chOff x="5782856" y="4765729"/>
            <a:chExt cx="5794420" cy="369332"/>
          </a:xfrm>
        </p:grpSpPr>
        <p:sp>
          <p:nvSpPr>
            <p:cNvPr id="121" name="Rounded Rectangle 18">
              <a:extLst>
                <a:ext uri="{FF2B5EF4-FFF2-40B4-BE49-F238E27FC236}">
                  <a16:creationId xmlns:a16="http://schemas.microsoft.com/office/drawing/2014/main" id="{F49AB162-6398-432F-9919-D066F8C7D869}"/>
                </a:ext>
              </a:extLst>
            </p:cNvPr>
            <p:cNvSpPr/>
            <p:nvPr/>
          </p:nvSpPr>
          <p:spPr>
            <a:xfrm>
              <a:off x="5782856" y="4804383"/>
              <a:ext cx="5794420" cy="314050"/>
            </a:xfrm>
            <a:prstGeom prst="roundRect">
              <a:avLst>
                <a:gd name="adj" fmla="val 9204"/>
              </a:avLst>
            </a:prstGeom>
            <a:solidFill>
              <a:srgbClr val="A84E9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7236DAD-A995-4272-A9E5-8E2FE80483E7}"/>
                </a:ext>
              </a:extLst>
            </p:cNvPr>
            <p:cNvSpPr/>
            <p:nvPr/>
          </p:nvSpPr>
          <p:spPr>
            <a:xfrm>
              <a:off x="7543647" y="4765729"/>
              <a:ext cx="18408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Reporting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002E230-6B11-4076-B305-EC52763EA4E8}"/>
              </a:ext>
            </a:extLst>
          </p:cNvPr>
          <p:cNvSpPr/>
          <p:nvPr/>
        </p:nvSpPr>
        <p:spPr>
          <a:xfrm>
            <a:off x="3705060" y="1770250"/>
            <a:ext cx="2723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Deploy  production jobs and workflow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5F9C45E-9275-43C5-BAC8-41300BEDFCD7}"/>
              </a:ext>
            </a:extLst>
          </p:cNvPr>
          <p:cNvGrpSpPr/>
          <p:nvPr/>
        </p:nvGrpSpPr>
        <p:grpSpPr>
          <a:xfrm>
            <a:off x="3729980" y="3077431"/>
            <a:ext cx="5995261" cy="1330832"/>
            <a:chOff x="5739350" y="2693254"/>
            <a:chExt cx="5995261" cy="1330832"/>
          </a:xfrm>
        </p:grpSpPr>
        <p:sp>
          <p:nvSpPr>
            <p:cNvPr id="125" name="Rounded Rectangle 2">
              <a:extLst>
                <a:ext uri="{FF2B5EF4-FFF2-40B4-BE49-F238E27FC236}">
                  <a16:creationId xmlns:a16="http://schemas.microsoft.com/office/drawing/2014/main" id="{B157357C-AA39-4509-AC3D-173CCAFFD720}"/>
                </a:ext>
              </a:extLst>
            </p:cNvPr>
            <p:cNvSpPr/>
            <p:nvPr/>
          </p:nvSpPr>
          <p:spPr>
            <a:xfrm>
              <a:off x="5742123" y="2729172"/>
              <a:ext cx="5992487" cy="1294914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bject 17">
              <a:extLst>
                <a:ext uri="{FF2B5EF4-FFF2-40B4-BE49-F238E27FC236}">
                  <a16:creationId xmlns:a16="http://schemas.microsoft.com/office/drawing/2014/main" id="{FB8B2120-2871-4CF6-9B2F-BB35C7BF7388}"/>
                </a:ext>
              </a:extLst>
            </p:cNvPr>
            <p:cNvSpPr/>
            <p:nvPr/>
          </p:nvSpPr>
          <p:spPr>
            <a:xfrm>
              <a:off x="5838673" y="2999266"/>
              <a:ext cx="336167" cy="3077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pic>
          <p:nvPicPr>
            <p:cNvPr id="127" name="Graphic 126" descr="Closed book">
              <a:extLst>
                <a:ext uri="{FF2B5EF4-FFF2-40B4-BE49-F238E27FC236}">
                  <a16:creationId xmlns:a16="http://schemas.microsoft.com/office/drawing/2014/main" id="{0685B70C-166E-44EE-B146-B33E31531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69354" y="2910383"/>
              <a:ext cx="467532" cy="467532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EB2AFB7-C108-4DF7-B801-A428A1107B40}"/>
                </a:ext>
              </a:extLst>
            </p:cNvPr>
            <p:cNvSpPr txBox="1"/>
            <p:nvPr/>
          </p:nvSpPr>
          <p:spPr>
            <a:xfrm>
              <a:off x="6340913" y="3434632"/>
              <a:ext cx="1082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Rules Notebook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6CBC3CA-7421-43B9-B02D-C5953F41998D}"/>
                </a:ext>
              </a:extLst>
            </p:cNvPr>
            <p:cNvGrpSpPr/>
            <p:nvPr/>
          </p:nvGrpSpPr>
          <p:grpSpPr>
            <a:xfrm>
              <a:off x="9443746" y="2913684"/>
              <a:ext cx="1380300" cy="947051"/>
              <a:chOff x="10144542" y="3081542"/>
              <a:chExt cx="1380300" cy="947051"/>
            </a:xfrm>
          </p:grpSpPr>
          <p:grpSp>
            <p:nvGrpSpPr>
              <p:cNvPr id="146" name="Google Shape;5270;p185">
                <a:extLst>
                  <a:ext uri="{FF2B5EF4-FFF2-40B4-BE49-F238E27FC236}">
                    <a16:creationId xmlns:a16="http://schemas.microsoft.com/office/drawing/2014/main" id="{956D9F4E-6264-4F5B-A1B7-D1BD80C6D279}"/>
                  </a:ext>
                </a:extLst>
              </p:cNvPr>
              <p:cNvGrpSpPr/>
              <p:nvPr/>
            </p:nvGrpSpPr>
            <p:grpSpPr>
              <a:xfrm rot="1800372">
                <a:off x="10471955" y="3081542"/>
                <a:ext cx="538839" cy="582039"/>
                <a:chOff x="6281977" y="1925712"/>
                <a:chExt cx="653894" cy="706287"/>
              </a:xfrm>
            </p:grpSpPr>
            <p:sp>
              <p:nvSpPr>
                <p:cNvPr id="148" name="Google Shape;5271;p185">
                  <a:extLst>
                    <a:ext uri="{FF2B5EF4-FFF2-40B4-BE49-F238E27FC236}">
                      <a16:creationId xmlns:a16="http://schemas.microsoft.com/office/drawing/2014/main" id="{04F6EBC9-715A-44E3-A956-C4A709ED6DA2}"/>
                    </a:ext>
                  </a:extLst>
                </p:cNvPr>
                <p:cNvSpPr/>
                <p:nvPr/>
              </p:nvSpPr>
              <p:spPr>
                <a:xfrm rot="-5400000">
                  <a:off x="6261771" y="2000643"/>
                  <a:ext cx="651300" cy="557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1DB3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149" name="Google Shape;5272;p185">
                  <a:extLst>
                    <a:ext uri="{FF2B5EF4-FFF2-40B4-BE49-F238E27FC236}">
                      <a16:creationId xmlns:a16="http://schemas.microsoft.com/office/drawing/2014/main" id="{6DB3D72D-B043-4FDA-AEDE-73B4A207AA6E}"/>
                    </a:ext>
                  </a:extLst>
                </p:cNvPr>
                <p:cNvCxnSpPr>
                  <a:stCxn id="148" idx="3"/>
                  <a:endCxn id="148" idx="0"/>
                </p:cNvCxnSpPr>
                <p:nvPr/>
              </p:nvCxnSpPr>
              <p:spPr>
                <a:xfrm rot="8999203" flipH="1">
                  <a:off x="6424587" y="1997509"/>
                  <a:ext cx="325669" cy="56396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150" name="Google Shape;5273;p185">
                  <a:extLst>
                    <a:ext uri="{FF2B5EF4-FFF2-40B4-BE49-F238E27FC236}">
                      <a16:creationId xmlns:a16="http://schemas.microsoft.com/office/drawing/2014/main" id="{FD42088F-FB0C-4223-81AD-8BF0D8CCDA7A}"/>
                    </a:ext>
                  </a:extLst>
                </p:cNvPr>
                <p:cNvGrpSpPr/>
                <p:nvPr/>
              </p:nvGrpSpPr>
              <p:grpSpPr>
                <a:xfrm>
                  <a:off x="6515571" y="2053961"/>
                  <a:ext cx="420300" cy="521262"/>
                  <a:chOff x="6515571" y="2053458"/>
                  <a:chExt cx="420300" cy="521262"/>
                </a:xfrm>
              </p:grpSpPr>
              <p:cxnSp>
                <p:nvCxnSpPr>
                  <p:cNvPr id="163" name="Google Shape;5274;p185">
                    <a:extLst>
                      <a:ext uri="{FF2B5EF4-FFF2-40B4-BE49-F238E27FC236}">
                        <a16:creationId xmlns:a16="http://schemas.microsoft.com/office/drawing/2014/main" id="{0166159B-592E-4D4C-B8AD-3984B8DA3227}"/>
                      </a:ext>
                    </a:extLst>
                  </p:cNvPr>
                  <p:cNvCxnSpPr>
                    <a:stCxn id="148" idx="2"/>
                  </p:cNvCxnSpPr>
                  <p:nvPr/>
                </p:nvCxnSpPr>
                <p:spPr>
                  <a:xfrm rot="8999532">
                    <a:off x="6615947" y="2348037"/>
                    <a:ext cx="218948" cy="18426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4" name="Google Shape;5275;p185">
                    <a:extLst>
                      <a:ext uri="{FF2B5EF4-FFF2-40B4-BE49-F238E27FC236}">
                        <a16:creationId xmlns:a16="http://schemas.microsoft.com/office/drawing/2014/main" id="{736185E6-37D5-40FD-9E9E-F951F7253220}"/>
                      </a:ext>
                    </a:extLst>
                  </p:cNvPr>
                  <p:cNvCxnSpPr>
                    <a:stCxn id="148" idx="1"/>
                  </p:cNvCxnSpPr>
                  <p:nvPr/>
                </p:nvCxnSpPr>
                <p:spPr>
                  <a:xfrm rot="9000757">
                    <a:off x="6575964" y="2125091"/>
                    <a:ext cx="298914" cy="45435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" name="Google Shape;5276;p185">
                    <a:extLst>
                      <a:ext uri="{FF2B5EF4-FFF2-40B4-BE49-F238E27FC236}">
                        <a16:creationId xmlns:a16="http://schemas.microsoft.com/office/drawing/2014/main" id="{647E00A7-A105-4BCD-A7D4-AD73F0211638}"/>
                      </a:ext>
                    </a:extLst>
                  </p:cNvPr>
                  <p:cNvCxnSpPr>
                    <a:stCxn id="148" idx="1"/>
                  </p:cNvCxnSpPr>
                  <p:nvPr/>
                </p:nvCxnSpPr>
                <p:spPr>
                  <a:xfrm rot="-1800171" flipH="1">
                    <a:off x="6523239" y="2184667"/>
                    <a:ext cx="404965" cy="138983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51" name="Google Shape;5277;p185">
                  <a:extLst>
                    <a:ext uri="{FF2B5EF4-FFF2-40B4-BE49-F238E27FC236}">
                      <a16:creationId xmlns:a16="http://schemas.microsoft.com/office/drawing/2014/main" id="{9C1E9670-1A21-44FC-B0AD-9858C435F3B3}"/>
                    </a:ext>
                  </a:extLst>
                </p:cNvPr>
                <p:cNvGrpSpPr/>
                <p:nvPr/>
              </p:nvGrpSpPr>
              <p:grpSpPr>
                <a:xfrm flipH="1">
                  <a:off x="6304800" y="2093649"/>
                  <a:ext cx="281400" cy="372551"/>
                  <a:chOff x="6584956" y="2093146"/>
                  <a:chExt cx="281400" cy="372551"/>
                </a:xfrm>
              </p:grpSpPr>
              <p:cxnSp>
                <p:nvCxnSpPr>
                  <p:cNvPr id="160" name="Google Shape;5278;p185">
                    <a:extLst>
                      <a:ext uri="{FF2B5EF4-FFF2-40B4-BE49-F238E27FC236}">
                        <a16:creationId xmlns:a16="http://schemas.microsoft.com/office/drawing/2014/main" id="{67B8BFB7-A310-4727-9DCB-BE84F421741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84956" y="2415597"/>
                    <a:ext cx="281400" cy="501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1" name="Google Shape;5279;p185">
                    <a:extLst>
                      <a:ext uri="{FF2B5EF4-FFF2-40B4-BE49-F238E27FC236}">
                        <a16:creationId xmlns:a16="http://schemas.microsoft.com/office/drawing/2014/main" id="{026F4829-1DA8-49AF-B959-75AF898156C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84956" y="2093146"/>
                    <a:ext cx="281400" cy="110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2" name="Google Shape;5280;p185">
                    <a:extLst>
                      <a:ext uri="{FF2B5EF4-FFF2-40B4-BE49-F238E27FC236}">
                        <a16:creationId xmlns:a16="http://schemas.microsoft.com/office/drawing/2014/main" id="{44C785C6-C2F7-48B2-99A8-F006CA74A0B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84956" y="2093146"/>
                    <a:ext cx="281400" cy="322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2" name="Google Shape;5281;p185">
                  <a:extLst>
                    <a:ext uri="{FF2B5EF4-FFF2-40B4-BE49-F238E27FC236}">
                      <a16:creationId xmlns:a16="http://schemas.microsoft.com/office/drawing/2014/main" id="{821987DF-9716-4C9A-8F28-FADE08F52BFC}"/>
                    </a:ext>
                  </a:extLst>
                </p:cNvPr>
                <p:cNvSpPr/>
                <p:nvPr/>
              </p:nvSpPr>
              <p:spPr>
                <a:xfrm>
                  <a:off x="6281977" y="2066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3" name="Google Shape;5282;p185">
                  <a:extLst>
                    <a:ext uri="{FF2B5EF4-FFF2-40B4-BE49-F238E27FC236}">
                      <a16:creationId xmlns:a16="http://schemas.microsoft.com/office/drawing/2014/main" id="{244CAA8E-7564-485A-B5CA-7B81908F19F1}"/>
                    </a:ext>
                  </a:extLst>
                </p:cNvPr>
                <p:cNvSpPr/>
                <p:nvPr/>
              </p:nvSpPr>
              <p:spPr>
                <a:xfrm>
                  <a:off x="6558202" y="2173362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4" name="Google Shape;5283;p185">
                  <a:extLst>
                    <a:ext uri="{FF2B5EF4-FFF2-40B4-BE49-F238E27FC236}">
                      <a16:creationId xmlns:a16="http://schemas.microsoft.com/office/drawing/2014/main" id="{0109B80F-994E-4372-A364-099AD35C91F0}"/>
                    </a:ext>
                  </a:extLst>
                </p:cNvPr>
                <p:cNvSpPr/>
                <p:nvPr/>
              </p:nvSpPr>
              <p:spPr>
                <a:xfrm>
                  <a:off x="6831252" y="2066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5" name="Google Shape;5284;p185">
                  <a:extLst>
                    <a:ext uri="{FF2B5EF4-FFF2-40B4-BE49-F238E27FC236}">
                      <a16:creationId xmlns:a16="http://schemas.microsoft.com/office/drawing/2014/main" id="{13F216DC-0213-4AD5-A22A-82F8B2647D37}"/>
                    </a:ext>
                  </a:extLst>
                </p:cNvPr>
                <p:cNvSpPr/>
                <p:nvPr/>
              </p:nvSpPr>
              <p:spPr>
                <a:xfrm>
                  <a:off x="6558202" y="23876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6" name="Google Shape;5285;p185">
                  <a:extLst>
                    <a:ext uri="{FF2B5EF4-FFF2-40B4-BE49-F238E27FC236}">
                      <a16:creationId xmlns:a16="http://schemas.microsoft.com/office/drawing/2014/main" id="{3CE07434-2F2A-4725-BB32-B4B5B40D9599}"/>
                    </a:ext>
                  </a:extLst>
                </p:cNvPr>
                <p:cNvSpPr/>
                <p:nvPr/>
              </p:nvSpPr>
              <p:spPr>
                <a:xfrm>
                  <a:off x="6834427" y="24384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7" name="Google Shape;5286;p185">
                  <a:extLst>
                    <a:ext uri="{FF2B5EF4-FFF2-40B4-BE49-F238E27FC236}">
                      <a16:creationId xmlns:a16="http://schemas.microsoft.com/office/drawing/2014/main" id="{C8251D18-3F10-4255-8AE6-B1D2E2B0FF88}"/>
                    </a:ext>
                  </a:extLst>
                </p:cNvPr>
                <p:cNvSpPr/>
                <p:nvPr/>
              </p:nvSpPr>
              <p:spPr>
                <a:xfrm>
                  <a:off x="6558202" y="2574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8" name="Google Shape;5287;p185">
                  <a:extLst>
                    <a:ext uri="{FF2B5EF4-FFF2-40B4-BE49-F238E27FC236}">
                      <a16:creationId xmlns:a16="http://schemas.microsoft.com/office/drawing/2014/main" id="{032649E3-17AD-418C-A955-23ABF8A7CAB4}"/>
                    </a:ext>
                  </a:extLst>
                </p:cNvPr>
                <p:cNvSpPr/>
                <p:nvPr/>
              </p:nvSpPr>
              <p:spPr>
                <a:xfrm>
                  <a:off x="6291502" y="24384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9" name="Google Shape;5288;p185">
                  <a:extLst>
                    <a:ext uri="{FF2B5EF4-FFF2-40B4-BE49-F238E27FC236}">
                      <a16:creationId xmlns:a16="http://schemas.microsoft.com/office/drawing/2014/main" id="{EBF77165-B93C-459C-923B-D9184C58738A}"/>
                    </a:ext>
                  </a:extLst>
                </p:cNvPr>
                <p:cNvSpPr/>
                <p:nvPr/>
              </p:nvSpPr>
              <p:spPr>
                <a:xfrm>
                  <a:off x="6558202" y="1925712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47" name="Google Shape;5259;p185">
                <a:extLst>
                  <a:ext uri="{FF2B5EF4-FFF2-40B4-BE49-F238E27FC236}">
                    <a16:creationId xmlns:a16="http://schemas.microsoft.com/office/drawing/2014/main" id="{5C71D12D-0A0A-4B25-AF01-9308E6C4B849}"/>
                  </a:ext>
                </a:extLst>
              </p:cNvPr>
              <p:cNvSpPr txBox="1"/>
              <p:nvPr/>
            </p:nvSpPr>
            <p:spPr>
              <a:xfrm>
                <a:off x="10144542" y="3666493"/>
                <a:ext cx="1380300" cy="3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and </a:t>
                </a:r>
                <a:b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Manage Model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76B986A-E102-4E30-A7FE-BF35B618FA4E}"/>
                </a:ext>
              </a:extLst>
            </p:cNvPr>
            <p:cNvGrpSpPr/>
            <p:nvPr/>
          </p:nvGrpSpPr>
          <p:grpSpPr>
            <a:xfrm>
              <a:off x="11013711" y="2845753"/>
              <a:ext cx="720900" cy="951828"/>
              <a:chOff x="10901094" y="2927952"/>
              <a:chExt cx="720900" cy="951828"/>
            </a:xfrm>
          </p:grpSpPr>
          <p:sp>
            <p:nvSpPr>
              <p:cNvPr id="139" name="Google Shape;5260;p185">
                <a:extLst>
                  <a:ext uri="{FF2B5EF4-FFF2-40B4-BE49-F238E27FC236}">
                    <a16:creationId xmlns:a16="http://schemas.microsoft.com/office/drawing/2014/main" id="{48FAC9A0-3A20-47A4-96D7-0CAC990B8008}"/>
                  </a:ext>
                </a:extLst>
              </p:cNvPr>
              <p:cNvSpPr txBox="1"/>
              <p:nvPr/>
            </p:nvSpPr>
            <p:spPr>
              <a:xfrm>
                <a:off x="10901094" y="3517680"/>
                <a:ext cx="720900" cy="3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Image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40" name="Google Shape;5289;p185">
                <a:extLst>
                  <a:ext uri="{FF2B5EF4-FFF2-40B4-BE49-F238E27FC236}">
                    <a16:creationId xmlns:a16="http://schemas.microsoft.com/office/drawing/2014/main" id="{41089413-F402-441B-9957-E0614DD4134F}"/>
                  </a:ext>
                </a:extLst>
              </p:cNvPr>
              <p:cNvGrpSpPr/>
              <p:nvPr/>
            </p:nvGrpSpPr>
            <p:grpSpPr>
              <a:xfrm>
                <a:off x="10978585" y="2927952"/>
                <a:ext cx="577880" cy="456901"/>
                <a:chOff x="967154" y="1481462"/>
                <a:chExt cx="5331000" cy="4214950"/>
              </a:xfrm>
            </p:grpSpPr>
            <p:cxnSp>
              <p:nvCxnSpPr>
                <p:cNvPr id="141" name="Google Shape;5290;p185">
                  <a:extLst>
                    <a:ext uri="{FF2B5EF4-FFF2-40B4-BE49-F238E27FC236}">
                      <a16:creationId xmlns:a16="http://schemas.microsoft.com/office/drawing/2014/main" id="{D4B12634-D04D-4AEE-AE8D-1F98D135AFEA}"/>
                    </a:ext>
                  </a:extLst>
                </p:cNvPr>
                <p:cNvCxnSpPr/>
                <p:nvPr/>
              </p:nvCxnSpPr>
              <p:spPr>
                <a:xfrm>
                  <a:off x="967154" y="5696412"/>
                  <a:ext cx="53310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42" name="Google Shape;5291;p185">
                  <a:extLst>
                    <a:ext uri="{FF2B5EF4-FFF2-40B4-BE49-F238E27FC236}">
                      <a16:creationId xmlns:a16="http://schemas.microsoft.com/office/drawing/2014/main" id="{EBAF4AB4-B6A7-492F-BA4F-E079002B7EF7}"/>
                    </a:ext>
                  </a:extLst>
                </p:cNvPr>
                <p:cNvSpPr/>
                <p:nvPr/>
              </p:nvSpPr>
              <p:spPr>
                <a:xfrm>
                  <a:off x="1286608" y="2696308"/>
                  <a:ext cx="2793000" cy="3000000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3" name="Google Shape;5292;p185">
                  <a:extLst>
                    <a:ext uri="{FF2B5EF4-FFF2-40B4-BE49-F238E27FC236}">
                      <a16:creationId xmlns:a16="http://schemas.microsoft.com/office/drawing/2014/main" id="{DF5D59AE-19E2-42EA-B781-B0C9F3E1C3AF}"/>
                    </a:ext>
                  </a:extLst>
                </p:cNvPr>
                <p:cNvSpPr/>
                <p:nvPr/>
              </p:nvSpPr>
              <p:spPr>
                <a:xfrm>
                  <a:off x="2225919" y="4700954"/>
                  <a:ext cx="914400" cy="995400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4" name="Google Shape;5293;p185">
                  <a:extLst>
                    <a:ext uri="{FF2B5EF4-FFF2-40B4-BE49-F238E27FC236}">
                      <a16:creationId xmlns:a16="http://schemas.microsoft.com/office/drawing/2014/main" id="{C55DABD1-10E6-47BB-92A2-AF6C376102EA}"/>
                    </a:ext>
                  </a:extLst>
                </p:cNvPr>
                <p:cNvSpPr/>
                <p:nvPr/>
              </p:nvSpPr>
              <p:spPr>
                <a:xfrm>
                  <a:off x="3301093" y="1481462"/>
                  <a:ext cx="2669594" cy="4214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2937" h="4214948" extrusionOk="0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5" name="Google Shape;5294;p185">
                  <a:extLst>
                    <a:ext uri="{FF2B5EF4-FFF2-40B4-BE49-F238E27FC236}">
                      <a16:creationId xmlns:a16="http://schemas.microsoft.com/office/drawing/2014/main" id="{863D0D19-08FC-4B4B-80CF-AD397065E540}"/>
                    </a:ext>
                  </a:extLst>
                </p:cNvPr>
                <p:cNvSpPr/>
                <p:nvPr/>
              </p:nvSpPr>
              <p:spPr>
                <a:xfrm>
                  <a:off x="4427765" y="4700955"/>
                  <a:ext cx="647700" cy="9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700" h="1831521" extrusionOk="0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7865373-60E6-4931-BE9C-04EDF0CDD2A4}"/>
                </a:ext>
              </a:extLst>
            </p:cNvPr>
            <p:cNvSpPr txBox="1"/>
            <p:nvPr/>
          </p:nvSpPr>
          <p:spPr>
            <a:xfrm>
              <a:off x="7217404" y="3439880"/>
              <a:ext cx="1082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Statistical Analysis </a:t>
              </a:r>
            </a:p>
          </p:txBody>
        </p:sp>
        <p:pic>
          <p:nvPicPr>
            <p:cNvPr id="132" name="Graphic 131" descr="Gears">
              <a:extLst>
                <a:ext uri="{FF2B5EF4-FFF2-40B4-BE49-F238E27FC236}">
                  <a16:creationId xmlns:a16="http://schemas.microsoft.com/office/drawing/2014/main" id="{106FC1DA-3A80-4903-8FC7-94A8578B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57040" y="2910383"/>
              <a:ext cx="497910" cy="497910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9D3A84B-B8A1-460B-B669-0DD8440F8BDA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46" y="3159338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681F420-8BBB-4948-8B6A-7D11395B2974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86" y="3178923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38DD15E-DFCC-478E-A81F-A64A03E19408}"/>
                </a:ext>
              </a:extLst>
            </p:cNvPr>
            <p:cNvCxnSpPr>
              <a:cxnSpLocks/>
            </p:cNvCxnSpPr>
            <p:nvPr/>
          </p:nvCxnSpPr>
          <p:spPr>
            <a:xfrm>
              <a:off x="7914451" y="3202286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826899C-87C3-4D2B-B587-5ABBD063238E}"/>
                </a:ext>
              </a:extLst>
            </p:cNvPr>
            <p:cNvCxnSpPr>
              <a:cxnSpLocks/>
            </p:cNvCxnSpPr>
            <p:nvPr/>
          </p:nvCxnSpPr>
          <p:spPr>
            <a:xfrm>
              <a:off x="9204573" y="3202286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C6ADDB6-E096-4DAB-9871-20954A16709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1389" y="3179550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659C3AB-612E-4686-8D20-8C1B05236E89}"/>
                </a:ext>
              </a:extLst>
            </p:cNvPr>
            <p:cNvSpPr/>
            <p:nvPr/>
          </p:nvSpPr>
          <p:spPr>
            <a:xfrm>
              <a:off x="5739350" y="2693254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Analytics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001E524-8414-468C-90C4-F1C2C62D5561}"/>
              </a:ext>
            </a:extLst>
          </p:cNvPr>
          <p:cNvGrpSpPr/>
          <p:nvPr/>
        </p:nvGrpSpPr>
        <p:grpSpPr>
          <a:xfrm>
            <a:off x="3771057" y="4459009"/>
            <a:ext cx="5992487" cy="649706"/>
            <a:chOff x="5763611" y="4076018"/>
            <a:chExt cx="5992487" cy="649706"/>
          </a:xfrm>
        </p:grpSpPr>
        <p:sp>
          <p:nvSpPr>
            <p:cNvPr id="167" name="Rounded Rectangle 2">
              <a:extLst>
                <a:ext uri="{FF2B5EF4-FFF2-40B4-BE49-F238E27FC236}">
                  <a16:creationId xmlns:a16="http://schemas.microsoft.com/office/drawing/2014/main" id="{57F376AF-3B5D-4E80-88AC-001D3713564A}"/>
                </a:ext>
              </a:extLst>
            </p:cNvPr>
            <p:cNvSpPr/>
            <p:nvPr/>
          </p:nvSpPr>
          <p:spPr>
            <a:xfrm>
              <a:off x="5763611" y="4078267"/>
              <a:ext cx="5992487" cy="64745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Rounded Rectangle 18">
              <a:extLst>
                <a:ext uri="{FF2B5EF4-FFF2-40B4-BE49-F238E27FC236}">
                  <a16:creationId xmlns:a16="http://schemas.microsoft.com/office/drawing/2014/main" id="{8C0509A8-7C9A-480B-A5B2-765D3734850F}"/>
                </a:ext>
              </a:extLst>
            </p:cNvPr>
            <p:cNvSpPr/>
            <p:nvPr/>
          </p:nvSpPr>
          <p:spPr>
            <a:xfrm>
              <a:off x="5870198" y="4340173"/>
              <a:ext cx="1458685" cy="243113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Rounded Rectangle 18">
              <a:extLst>
                <a:ext uri="{FF2B5EF4-FFF2-40B4-BE49-F238E27FC236}">
                  <a16:creationId xmlns:a16="http://schemas.microsoft.com/office/drawing/2014/main" id="{B4CFD052-2554-4D63-B05C-AA95A9BCD006}"/>
                </a:ext>
              </a:extLst>
            </p:cNvPr>
            <p:cNvSpPr/>
            <p:nvPr/>
          </p:nvSpPr>
          <p:spPr>
            <a:xfrm>
              <a:off x="7700933" y="4325310"/>
              <a:ext cx="814093" cy="257976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Rounded Rectangle 18">
              <a:extLst>
                <a:ext uri="{FF2B5EF4-FFF2-40B4-BE49-F238E27FC236}">
                  <a16:creationId xmlns:a16="http://schemas.microsoft.com/office/drawing/2014/main" id="{3E2B9F65-E75E-4220-BD94-C2CB3D8F54E3}"/>
                </a:ext>
              </a:extLst>
            </p:cNvPr>
            <p:cNvSpPr/>
            <p:nvPr/>
          </p:nvSpPr>
          <p:spPr>
            <a:xfrm>
              <a:off x="8724176" y="4308483"/>
              <a:ext cx="1282429" cy="273838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F68C9DD-9DB7-4B6E-B3E1-954AC40C1875}"/>
                </a:ext>
              </a:extLst>
            </p:cNvPr>
            <p:cNvSpPr/>
            <p:nvPr/>
          </p:nvSpPr>
          <p:spPr>
            <a:xfrm>
              <a:off x="5846243" y="4392353"/>
              <a:ext cx="217232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Data frames/ SQL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A4816B7-3A75-4B23-BBB5-780FB60608BA}"/>
                </a:ext>
              </a:extLst>
            </p:cNvPr>
            <p:cNvSpPr/>
            <p:nvPr/>
          </p:nvSpPr>
          <p:spPr>
            <a:xfrm>
              <a:off x="7766665" y="4337065"/>
              <a:ext cx="7120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RDD API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52BB185-D6DA-4EBE-A2A0-151012241931}"/>
                </a:ext>
              </a:extLst>
            </p:cNvPr>
            <p:cNvSpPr/>
            <p:nvPr/>
          </p:nvSpPr>
          <p:spPr>
            <a:xfrm>
              <a:off x="8733809" y="4342121"/>
              <a:ext cx="865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Spark Core</a:t>
              </a:r>
            </a:p>
          </p:txBody>
        </p:sp>
        <p:sp>
          <p:nvSpPr>
            <p:cNvPr id="174" name="Rounded Rectangle 18">
              <a:extLst>
                <a:ext uri="{FF2B5EF4-FFF2-40B4-BE49-F238E27FC236}">
                  <a16:creationId xmlns:a16="http://schemas.microsoft.com/office/drawing/2014/main" id="{8F55A8F8-6B8A-4B3B-A195-67150205C97A}"/>
                </a:ext>
              </a:extLst>
            </p:cNvPr>
            <p:cNvSpPr/>
            <p:nvPr/>
          </p:nvSpPr>
          <p:spPr>
            <a:xfrm>
              <a:off x="10144425" y="4307177"/>
              <a:ext cx="1282429" cy="273838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2F86D37-570A-42E2-A917-F07844E74628}"/>
                </a:ext>
              </a:extLst>
            </p:cNvPr>
            <p:cNvSpPr/>
            <p:nvPr/>
          </p:nvSpPr>
          <p:spPr>
            <a:xfrm>
              <a:off x="10191522" y="4327984"/>
              <a:ext cx="78098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Rest APIs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9AD2864-937F-4332-9C7C-B0F24D4FD0A9}"/>
                </a:ext>
              </a:extLst>
            </p:cNvPr>
            <p:cNvSpPr/>
            <p:nvPr/>
          </p:nvSpPr>
          <p:spPr>
            <a:xfrm>
              <a:off x="5791639" y="4076018"/>
              <a:ext cx="2699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Optimized Databricks runtime engine</a:t>
              </a: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3DF0769-60C7-49E5-9FD3-750E986D3CE7}"/>
              </a:ext>
            </a:extLst>
          </p:cNvPr>
          <p:cNvSpPr/>
          <p:nvPr/>
        </p:nvSpPr>
        <p:spPr>
          <a:xfrm>
            <a:off x="5553431" y="5005398"/>
            <a:ext cx="2076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Analytical Sandbox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1315F48-88A9-4B6A-8823-3C205DFE998F}"/>
              </a:ext>
            </a:extLst>
          </p:cNvPr>
          <p:cNvGrpSpPr/>
          <p:nvPr/>
        </p:nvGrpSpPr>
        <p:grpSpPr>
          <a:xfrm>
            <a:off x="6067336" y="3186001"/>
            <a:ext cx="1511196" cy="1264905"/>
            <a:chOff x="8962350" y="2625044"/>
            <a:chExt cx="1511196" cy="126490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7D793D41-BA2A-4292-903B-667276DB004C}"/>
                </a:ext>
              </a:extLst>
            </p:cNvPr>
            <p:cNvGrpSpPr/>
            <p:nvPr/>
          </p:nvGrpSpPr>
          <p:grpSpPr>
            <a:xfrm>
              <a:off x="9231445" y="2625044"/>
              <a:ext cx="976831" cy="1264905"/>
              <a:chOff x="8880041" y="2585035"/>
              <a:chExt cx="976831" cy="1264905"/>
            </a:xfrm>
          </p:grpSpPr>
          <p:grpSp>
            <p:nvGrpSpPr>
              <p:cNvPr id="181" name="Google Shape;5307;p185">
                <a:extLst>
                  <a:ext uri="{FF2B5EF4-FFF2-40B4-BE49-F238E27FC236}">
                    <a16:creationId xmlns:a16="http://schemas.microsoft.com/office/drawing/2014/main" id="{B7CE6091-AC48-4A8D-B79A-B48A01332577}"/>
                  </a:ext>
                </a:extLst>
              </p:cNvPr>
              <p:cNvGrpSpPr/>
              <p:nvPr/>
            </p:nvGrpSpPr>
            <p:grpSpPr>
              <a:xfrm rot="1758122">
                <a:off x="8880041" y="2788799"/>
                <a:ext cx="976831" cy="1061141"/>
                <a:chOff x="8417056" y="55438"/>
                <a:chExt cx="1951666" cy="2132058"/>
              </a:xfrm>
            </p:grpSpPr>
            <p:sp>
              <p:nvSpPr>
                <p:cNvPr id="183" name="Google Shape;5308;p185">
                  <a:extLst>
                    <a:ext uri="{FF2B5EF4-FFF2-40B4-BE49-F238E27FC236}">
                      <a16:creationId xmlns:a16="http://schemas.microsoft.com/office/drawing/2014/main" id="{0126EC73-7023-4A5E-AA1D-5675D6A91F85}"/>
                    </a:ext>
                  </a:extLst>
                </p:cNvPr>
                <p:cNvSpPr/>
                <p:nvPr/>
              </p:nvSpPr>
              <p:spPr>
                <a:xfrm>
                  <a:off x="8417056" y="55438"/>
                  <a:ext cx="1184980" cy="1293909"/>
                </a:xfrm>
                <a:prstGeom prst="ellipse">
                  <a:avLst/>
                </a:prstGeom>
                <a:noFill/>
                <a:ln w="12700" cap="sq" cmpd="sng">
                  <a:solidFill>
                    <a:srgbClr val="1DB3E8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4" name="Google Shape;5309;p185">
                  <a:extLst>
                    <a:ext uri="{FF2B5EF4-FFF2-40B4-BE49-F238E27FC236}">
                      <a16:creationId xmlns:a16="http://schemas.microsoft.com/office/drawing/2014/main" id="{A6155F72-2BA9-4702-955A-CFE2153D9658}"/>
                    </a:ext>
                  </a:extLst>
                </p:cNvPr>
                <p:cNvSpPr/>
                <p:nvPr/>
              </p:nvSpPr>
              <p:spPr>
                <a:xfrm>
                  <a:off x="9715808" y="428487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5" name="Google Shape;5310;p185">
                  <a:extLst>
                    <a:ext uri="{FF2B5EF4-FFF2-40B4-BE49-F238E27FC236}">
                      <a16:creationId xmlns:a16="http://schemas.microsoft.com/office/drawing/2014/main" id="{1A82203E-90F0-4465-9D7A-F8B869E044F3}"/>
                    </a:ext>
                  </a:extLst>
                </p:cNvPr>
                <p:cNvSpPr/>
                <p:nvPr/>
              </p:nvSpPr>
              <p:spPr>
                <a:xfrm>
                  <a:off x="8588574" y="935160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6" name="Google Shape;5311;p185">
                  <a:extLst>
                    <a:ext uri="{FF2B5EF4-FFF2-40B4-BE49-F238E27FC236}">
                      <a16:creationId xmlns:a16="http://schemas.microsoft.com/office/drawing/2014/main" id="{8A8AE95A-16D4-48D6-B596-3B703EAC5403}"/>
                    </a:ext>
                  </a:extLst>
                </p:cNvPr>
                <p:cNvSpPr/>
                <p:nvPr/>
              </p:nvSpPr>
              <p:spPr>
                <a:xfrm>
                  <a:off x="9156857" y="1957996"/>
                  <a:ext cx="203100" cy="229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7" name="Google Shape;5312;p185">
                  <a:extLst>
                    <a:ext uri="{FF2B5EF4-FFF2-40B4-BE49-F238E27FC236}">
                      <a16:creationId xmlns:a16="http://schemas.microsoft.com/office/drawing/2014/main" id="{3A61C08C-111C-4724-A6AB-F2AA46BB6AFC}"/>
                    </a:ext>
                  </a:extLst>
                </p:cNvPr>
                <p:cNvSpPr/>
                <p:nvPr/>
              </p:nvSpPr>
              <p:spPr>
                <a:xfrm>
                  <a:off x="10165622" y="1425236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8" name="Google Shape;5313;p185">
                  <a:extLst>
                    <a:ext uri="{FF2B5EF4-FFF2-40B4-BE49-F238E27FC236}">
                      <a16:creationId xmlns:a16="http://schemas.microsoft.com/office/drawing/2014/main" id="{E33B926D-E565-48CE-84C6-E0BF545A6CE0}"/>
                    </a:ext>
                  </a:extLst>
                </p:cNvPr>
                <p:cNvSpPr/>
                <p:nvPr/>
              </p:nvSpPr>
              <p:spPr>
                <a:xfrm rot="965449" flipH="1">
                  <a:off x="9787763" y="434146"/>
                  <a:ext cx="67874" cy="15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" name="Google Shape;5314;p185">
                  <a:extLst>
                    <a:ext uri="{FF2B5EF4-FFF2-40B4-BE49-F238E27FC236}">
                      <a16:creationId xmlns:a16="http://schemas.microsoft.com/office/drawing/2014/main" id="{14C64681-E929-4E99-A158-46831E10BDF9}"/>
                    </a:ext>
                  </a:extLst>
                </p:cNvPr>
                <p:cNvSpPr/>
                <p:nvPr/>
              </p:nvSpPr>
              <p:spPr>
                <a:xfrm rot="-9333363" flipH="1">
                  <a:off x="9210282" y="1956025"/>
                  <a:ext cx="68191" cy="152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0" name="Google Shape;5315;p185">
                  <a:extLst>
                    <a:ext uri="{FF2B5EF4-FFF2-40B4-BE49-F238E27FC236}">
                      <a16:creationId xmlns:a16="http://schemas.microsoft.com/office/drawing/2014/main" id="{466DF916-7038-44BB-A49D-E4F9F8007D4C}"/>
                    </a:ext>
                  </a:extLst>
                </p:cNvPr>
                <p:cNvSpPr/>
                <p:nvPr/>
              </p:nvSpPr>
              <p:spPr>
                <a:xfrm rot="6696332" flipH="1">
                  <a:off x="10232130" y="1446246"/>
                  <a:ext cx="68119" cy="152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1" name="Google Shape;5316;p185">
                  <a:extLst>
                    <a:ext uri="{FF2B5EF4-FFF2-40B4-BE49-F238E27FC236}">
                      <a16:creationId xmlns:a16="http://schemas.microsoft.com/office/drawing/2014/main" id="{D7BCAF40-D211-4EBA-90C6-19A69585EF13}"/>
                    </a:ext>
                  </a:extLst>
                </p:cNvPr>
                <p:cNvSpPr/>
                <p:nvPr/>
              </p:nvSpPr>
              <p:spPr>
                <a:xfrm rot="-4033056" flipH="1">
                  <a:off x="8689117" y="934825"/>
                  <a:ext cx="68012" cy="15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182" name="Graphic 181" descr="Atom">
                <a:extLst>
                  <a:ext uri="{FF2B5EF4-FFF2-40B4-BE49-F238E27FC236}">
                    <a16:creationId xmlns:a16="http://schemas.microsoft.com/office/drawing/2014/main" id="{C8884B0F-7A2C-4600-8E75-7C8F44196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028327" y="2585035"/>
                <a:ext cx="523220" cy="523220"/>
              </a:xfrm>
              <a:prstGeom prst="rect">
                <a:avLst/>
              </a:prstGeom>
            </p:spPr>
          </p:pic>
        </p:grpSp>
        <p:sp>
          <p:nvSpPr>
            <p:cNvPr id="180" name="Google Shape;5317;p185">
              <a:extLst>
                <a:ext uri="{FF2B5EF4-FFF2-40B4-BE49-F238E27FC236}">
                  <a16:creationId xmlns:a16="http://schemas.microsoft.com/office/drawing/2014/main" id="{A4580B16-C5BB-4C6D-ABC1-3B24CF3A734F}"/>
                </a:ext>
              </a:extLst>
            </p:cNvPr>
            <p:cNvSpPr txBox="1"/>
            <p:nvPr/>
          </p:nvSpPr>
          <p:spPr>
            <a:xfrm>
              <a:off x="8962350" y="3365619"/>
              <a:ext cx="1511196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Train &amp;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Test Model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05401F47-973A-4436-8452-527488B2D70A}"/>
              </a:ext>
            </a:extLst>
          </p:cNvPr>
          <p:cNvSpPr txBox="1"/>
          <p:nvPr/>
        </p:nvSpPr>
        <p:spPr>
          <a:xfrm>
            <a:off x="3561450" y="3823217"/>
            <a:ext cx="117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Quattrocento Sans"/>
              </a:rPr>
              <a:t>Databricks Notebook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65D9FD7-89A5-4E6E-8BD0-5DB9A385732C}"/>
              </a:ext>
            </a:extLst>
          </p:cNvPr>
          <p:cNvCxnSpPr>
            <a:cxnSpLocks/>
          </p:cNvCxnSpPr>
          <p:nvPr/>
        </p:nvCxnSpPr>
        <p:spPr>
          <a:xfrm flipV="1">
            <a:off x="3383427" y="3593529"/>
            <a:ext cx="288753" cy="6184"/>
          </a:xfrm>
          <a:prstGeom prst="straightConnector1">
            <a:avLst/>
          </a:prstGeom>
          <a:noFill/>
          <a:ln w="9525" cap="flat" cmpd="sng" algn="ctr">
            <a:solidFill>
              <a:srgbClr val="A84E97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080FC68-7916-484B-A7D1-889B7EDAFC87}"/>
              </a:ext>
            </a:extLst>
          </p:cNvPr>
          <p:cNvCxnSpPr>
            <a:cxnSpLocks/>
          </p:cNvCxnSpPr>
          <p:nvPr/>
        </p:nvCxnSpPr>
        <p:spPr>
          <a:xfrm>
            <a:off x="9212388" y="5253729"/>
            <a:ext cx="0" cy="213379"/>
          </a:xfrm>
          <a:prstGeom prst="straightConnector1">
            <a:avLst/>
          </a:prstGeom>
          <a:noFill/>
          <a:ln w="9525" cap="flat" cmpd="sng" algn="ctr">
            <a:solidFill>
              <a:srgbClr val="A84E97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36E016BD-501A-4543-8CF9-0EA6A7230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4907" y="2842439"/>
            <a:ext cx="206704" cy="218629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4D31C62-713D-4F0A-924A-699F531FC3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49438" y="5178493"/>
            <a:ext cx="206704" cy="218629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1331B50-97AA-42E6-92C8-4482FB6242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4907" y="6217602"/>
            <a:ext cx="206704" cy="218629"/>
          </a:xfrm>
          <a:prstGeom prst="rect">
            <a:avLst/>
          </a:prstGeom>
        </p:spPr>
      </p:pic>
      <p:sp>
        <p:nvSpPr>
          <p:cNvPr id="198" name="object 17">
            <a:extLst>
              <a:ext uri="{FF2B5EF4-FFF2-40B4-BE49-F238E27FC236}">
                <a16:creationId xmlns:a16="http://schemas.microsoft.com/office/drawing/2014/main" id="{C58D11F5-9921-49A6-91F3-06E111665893}"/>
              </a:ext>
            </a:extLst>
          </p:cNvPr>
          <p:cNvSpPr/>
          <p:nvPr/>
        </p:nvSpPr>
        <p:spPr>
          <a:xfrm>
            <a:off x="9763544" y="1668730"/>
            <a:ext cx="336167" cy="307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545FB9C-23E3-48C4-83F9-D871C4444A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7176" y="2322542"/>
            <a:ext cx="657396" cy="36118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62A98AA8-0F9A-428F-9807-5F7D4830AA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7462" y="2652422"/>
            <a:ext cx="384718" cy="3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74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GDPR Compliance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  <p:sp>
        <p:nvSpPr>
          <p:cNvPr id="4" name="Content Placeholder 25">
            <a:extLst>
              <a:ext uri="{FF2B5EF4-FFF2-40B4-BE49-F238E27FC236}">
                <a16:creationId xmlns:a16="http://schemas.microsoft.com/office/drawing/2014/main" id="{6F197FDF-376A-4D21-BA1A-5EEB0242E685}"/>
              </a:ext>
            </a:extLst>
          </p:cNvPr>
          <p:cNvSpPr txBox="1">
            <a:spLocks/>
          </p:cNvSpPr>
          <p:nvPr/>
        </p:nvSpPr>
        <p:spPr>
          <a:xfrm>
            <a:off x="562114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Hide PII Data – least privilege principle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Masking data, using SQL Server fine-grade access control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human access to Archives and Backups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to be forgotten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pipeline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Takes a list of customers to be forgotten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Collates all the steps necessary to forget a customer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archived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Weekly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of forgotten users with reason is kept.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 backups – no need to maintain – set appropriate retention policy.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 personal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pipeline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 panelist ID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 report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Points: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PII data needs to be identified and specified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22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Transformation Pipeline Demo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781678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Demo Use Case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Understand the process of creating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Understand capabilities in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Identify potential scope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Use Case: Create panel, applying eligibility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Persons aged between 22 to 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Persons joined at least 5 weeks 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Persons started spending at least 5 weeks 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Persons between 10 and 80 percentile of spending for the last 30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only required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Output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Eligible Panelists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Ineligible Panelists with Reason for Exclusion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get help: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Python method documentation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Notebook auto-complete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SQL built-in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Charting in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33552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Pipeline Anatomy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0F8004-1A1E-476F-9AC9-D7C60187C1BA}"/>
              </a:ext>
            </a:extLst>
          </p:cNvPr>
          <p:cNvSpPr/>
          <p:nvPr/>
        </p:nvSpPr>
        <p:spPr bwMode="auto">
          <a:xfrm>
            <a:off x="4949372" y="1095828"/>
            <a:ext cx="2177143" cy="4826002"/>
          </a:xfrm>
          <a:prstGeom prst="roundRect">
            <a:avLst>
              <a:gd name="adj" fmla="val 7971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Pipeline Notebook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CD353A-4F9A-4099-B828-8FA41FB3AB34}"/>
              </a:ext>
            </a:extLst>
          </p:cNvPr>
          <p:cNvSpPr/>
          <p:nvPr/>
        </p:nvSpPr>
        <p:spPr bwMode="auto">
          <a:xfrm>
            <a:off x="5065486" y="1538514"/>
            <a:ext cx="1886856" cy="337457"/>
          </a:xfrm>
          <a:prstGeom prst="roundRect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Header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0DA16A-4132-431F-AD72-12C9750C69A2}"/>
              </a:ext>
            </a:extLst>
          </p:cNvPr>
          <p:cNvSpPr/>
          <p:nvPr/>
        </p:nvSpPr>
        <p:spPr bwMode="auto">
          <a:xfrm>
            <a:off x="5065486" y="5457373"/>
            <a:ext cx="1886856" cy="304799"/>
          </a:xfrm>
          <a:prstGeom prst="roundRect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Footer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5E0226-BE30-4244-86AD-70F8D539970C}"/>
              </a:ext>
            </a:extLst>
          </p:cNvPr>
          <p:cNvSpPr/>
          <p:nvPr/>
        </p:nvSpPr>
        <p:spPr bwMode="auto">
          <a:xfrm>
            <a:off x="5065485" y="1988457"/>
            <a:ext cx="1886857" cy="3331029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Body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36C179B-D320-46CC-817A-B7E73E356221}"/>
              </a:ext>
            </a:extLst>
          </p:cNvPr>
          <p:cNvCxnSpPr>
            <a:cxnSpLocks/>
            <a:endCxn id="4" idx="3"/>
          </p:cNvCxnSpPr>
          <p:nvPr/>
        </p:nvCxnSpPr>
        <p:spPr bwMode="auto">
          <a:xfrm rot="10800000" flipV="1">
            <a:off x="6952343" y="1282151"/>
            <a:ext cx="725719" cy="42509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850909"/>
            </a:solidFill>
            <a:prstDash val="dash"/>
            <a:miter lim="800000"/>
            <a:headEnd type="none" w="sm" len="sm"/>
            <a:tailEnd type="triangle"/>
          </a:ln>
          <a:effectLst/>
        </p:spPr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C71A21-773B-45EA-A90E-1797AC2EA923}"/>
              </a:ext>
            </a:extLst>
          </p:cNvPr>
          <p:cNvSpPr/>
          <p:nvPr/>
        </p:nvSpPr>
        <p:spPr bwMode="auto">
          <a:xfrm>
            <a:off x="7678057" y="1132116"/>
            <a:ext cx="3338286" cy="1130216"/>
          </a:xfrm>
          <a:prstGeom prst="roundRect">
            <a:avLst>
              <a:gd name="adj" fmla="val 7971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Lucida Handwriting" panose="03010101010101010101" pitchFamily="66" charset="0"/>
              </a:rPr>
              <a:t>Pipeline Header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Initialize configuration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Load input datasets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Load rule libraries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6FBE61D-AB06-420F-843F-26DB663EAC5B}"/>
              </a:ext>
            </a:extLst>
          </p:cNvPr>
          <p:cNvSpPr/>
          <p:nvPr/>
        </p:nvSpPr>
        <p:spPr bwMode="auto">
          <a:xfrm>
            <a:off x="7678057" y="2480282"/>
            <a:ext cx="3338286" cy="1094149"/>
          </a:xfrm>
          <a:prstGeom prst="roundRect">
            <a:avLst>
              <a:gd name="adj" fmla="val 7971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Lucida Handwriting" panose="03010101010101010101" pitchFamily="66" charset="0"/>
              </a:rPr>
              <a:t>Pipeline Body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Define pipeline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Invoke rules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Creates Output </a:t>
            </a:r>
            <a:r>
              <a:rPr lang="en-US" sz="1400" dirty="0" err="1">
                <a:solidFill>
                  <a:schemeClr val="tx1"/>
                </a:solidFill>
                <a:latin typeface="Lucida Handwriting" panose="03010101010101010101" pitchFamily="66" charset="0"/>
              </a:rPr>
              <a:t>DataFrames</a:t>
            </a:r>
            <a:endParaRPr lang="en-US" sz="14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3937273-849E-4142-B6A6-FF8893172256}"/>
              </a:ext>
            </a:extLst>
          </p:cNvPr>
          <p:cNvCxnSpPr>
            <a:cxnSpLocks/>
            <a:stCxn id="17" idx="1"/>
          </p:cNvCxnSpPr>
          <p:nvPr/>
        </p:nvCxnSpPr>
        <p:spPr bwMode="auto">
          <a:xfrm rot="10800000">
            <a:off x="6952339" y="2673917"/>
            <a:ext cx="725718" cy="353440"/>
          </a:xfrm>
          <a:prstGeom prst="curvedConnector3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dash"/>
            <a:miter lim="800000"/>
            <a:headEnd type="none" w="sm" len="sm"/>
            <a:tailEnd type="triangle"/>
          </a:ln>
          <a:effectLst/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FE2F2B-93CC-43CC-BBD9-D4413BCECE33}"/>
              </a:ext>
            </a:extLst>
          </p:cNvPr>
          <p:cNvSpPr/>
          <p:nvPr/>
        </p:nvSpPr>
        <p:spPr bwMode="auto">
          <a:xfrm>
            <a:off x="1611088" y="1930401"/>
            <a:ext cx="2002972" cy="481408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Rule Library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&lt;custom&gt;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83A460-6C49-464B-B7AE-38A1357C8D2F}"/>
              </a:ext>
            </a:extLst>
          </p:cNvPr>
          <p:cNvSpPr/>
          <p:nvPr/>
        </p:nvSpPr>
        <p:spPr bwMode="auto">
          <a:xfrm>
            <a:off x="1611088" y="2674776"/>
            <a:ext cx="2002972" cy="481407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Spark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DataFrame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API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F58F28-CBD8-4541-817D-47BFA6C3AAA7}"/>
              </a:ext>
            </a:extLst>
          </p:cNvPr>
          <p:cNvSpPr/>
          <p:nvPr/>
        </p:nvSpPr>
        <p:spPr bwMode="auto">
          <a:xfrm>
            <a:off x="1611088" y="3429000"/>
            <a:ext cx="2002972" cy="481407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SparkSQL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2F54AF-3E9C-443C-8CE7-271263F61E91}"/>
              </a:ext>
            </a:extLst>
          </p:cNvPr>
          <p:cNvSpPr/>
          <p:nvPr/>
        </p:nvSpPr>
        <p:spPr bwMode="auto">
          <a:xfrm>
            <a:off x="1611088" y="4183224"/>
            <a:ext cx="2002972" cy="481407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SparkML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2E80C5-4536-4F23-89DB-72EF586BC3E8}"/>
              </a:ext>
            </a:extLst>
          </p:cNvPr>
          <p:cNvSpPr/>
          <p:nvPr/>
        </p:nvSpPr>
        <p:spPr bwMode="auto">
          <a:xfrm>
            <a:off x="1611088" y="4937448"/>
            <a:ext cx="2002972" cy="481407"/>
          </a:xfrm>
          <a:prstGeom prst="roundRect">
            <a:avLst>
              <a:gd name="adj" fmla="val 5097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 Libraries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2D809-1DA9-4BA2-A65E-659E2D035BAD}"/>
              </a:ext>
            </a:extLst>
          </p:cNvPr>
          <p:cNvSpPr/>
          <p:nvPr/>
        </p:nvSpPr>
        <p:spPr bwMode="auto">
          <a:xfrm>
            <a:off x="4318002" y="3541485"/>
            <a:ext cx="232228" cy="224972"/>
          </a:xfrm>
          <a:prstGeom prst="ellipse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A1DF53-CAA7-485F-863F-7412CA2A542B}"/>
              </a:ext>
            </a:extLst>
          </p:cNvPr>
          <p:cNvCxnSpPr>
            <a:cxnSpLocks/>
            <a:stCxn id="7" idx="1"/>
            <a:endCxn id="19" idx="6"/>
          </p:cNvCxnSpPr>
          <p:nvPr/>
        </p:nvCxnSpPr>
        <p:spPr bwMode="auto">
          <a:xfrm flipH="1" flipV="1">
            <a:off x="4550230" y="3653971"/>
            <a:ext cx="515255" cy="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E6F345-5667-4FD4-B63D-DA62BF1517B6}"/>
              </a:ext>
            </a:extLst>
          </p:cNvPr>
          <p:cNvSpPr/>
          <p:nvPr/>
        </p:nvSpPr>
        <p:spPr bwMode="auto">
          <a:xfrm>
            <a:off x="7723876" y="3766457"/>
            <a:ext cx="3338286" cy="1237447"/>
          </a:xfrm>
          <a:prstGeom prst="roundRect">
            <a:avLst>
              <a:gd name="adj" fmla="val 7971"/>
            </a:avLst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Lucida Handwriting" panose="03010101010101010101" pitchFamily="66" charset="0"/>
              </a:rPr>
              <a:t>Pipeline Footer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Save output Datasets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Finalize the Pipeline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1D310C6-3096-42E4-8713-204E35857172}"/>
              </a:ext>
            </a:extLst>
          </p:cNvPr>
          <p:cNvCxnSpPr>
            <a:cxnSpLocks/>
            <a:stCxn id="34" idx="1"/>
            <a:endCxn id="6" idx="3"/>
          </p:cNvCxnSpPr>
          <p:nvPr/>
        </p:nvCxnSpPr>
        <p:spPr bwMode="auto">
          <a:xfrm rot="10800000" flipV="1">
            <a:off x="6952342" y="4385181"/>
            <a:ext cx="771534" cy="1224592"/>
          </a:xfrm>
          <a:prstGeom prst="curvedConnector3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dash"/>
            <a:miter lim="800000"/>
            <a:headEnd type="none" w="sm" len="sm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7313E2-354A-439E-BA1C-F8ECDAF5CA47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 bwMode="auto">
          <a:xfrm flipH="1" flipV="1">
            <a:off x="3614060" y="2171105"/>
            <a:ext cx="737951" cy="1403326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6289EB-E4CD-4699-8BB3-B336E2ADBE5B}"/>
              </a:ext>
            </a:extLst>
          </p:cNvPr>
          <p:cNvCxnSpPr>
            <a:stCxn id="19" idx="2"/>
            <a:endCxn id="24" idx="3"/>
          </p:cNvCxnSpPr>
          <p:nvPr/>
        </p:nvCxnSpPr>
        <p:spPr bwMode="auto">
          <a:xfrm flipH="1" flipV="1">
            <a:off x="3614060" y="2915480"/>
            <a:ext cx="703942" cy="73849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5A0EFD-5A82-42AE-91ED-747E447F5A39}"/>
              </a:ext>
            </a:extLst>
          </p:cNvPr>
          <p:cNvCxnSpPr>
            <a:cxnSpLocks/>
            <a:stCxn id="19" idx="2"/>
            <a:endCxn id="25" idx="3"/>
          </p:cNvCxnSpPr>
          <p:nvPr/>
        </p:nvCxnSpPr>
        <p:spPr bwMode="auto">
          <a:xfrm flipH="1">
            <a:off x="3614060" y="3653971"/>
            <a:ext cx="703942" cy="15733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BB64D6-7BC7-44DD-ACE7-E02EC3BF55A3}"/>
              </a:ext>
            </a:extLst>
          </p:cNvPr>
          <p:cNvCxnSpPr>
            <a:cxnSpLocks/>
            <a:stCxn id="19" idx="2"/>
            <a:endCxn id="26" idx="3"/>
          </p:cNvCxnSpPr>
          <p:nvPr/>
        </p:nvCxnSpPr>
        <p:spPr bwMode="auto">
          <a:xfrm flipH="1">
            <a:off x="3614060" y="3653971"/>
            <a:ext cx="703942" cy="76995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ACF421-94E4-48DD-9E7F-C705CB17A4BF}"/>
              </a:ext>
            </a:extLst>
          </p:cNvPr>
          <p:cNvCxnSpPr>
            <a:stCxn id="19" idx="3"/>
            <a:endCxn id="28" idx="3"/>
          </p:cNvCxnSpPr>
          <p:nvPr/>
        </p:nvCxnSpPr>
        <p:spPr bwMode="auto">
          <a:xfrm flipH="1">
            <a:off x="3614060" y="3733511"/>
            <a:ext cx="737951" cy="144464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E8931EF-552F-454B-81A5-42C68E5A080F}"/>
              </a:ext>
            </a:extLst>
          </p:cNvPr>
          <p:cNvSpPr/>
          <p:nvPr/>
        </p:nvSpPr>
        <p:spPr bwMode="auto">
          <a:xfrm>
            <a:off x="7723876" y="5156639"/>
            <a:ext cx="3338286" cy="765191"/>
          </a:xfrm>
          <a:prstGeom prst="roundRect">
            <a:avLst>
              <a:gd name="adj" fmla="val 7971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Lucida Handwriting" panose="03010101010101010101" pitchFamily="66" charset="0"/>
              </a:rPr>
              <a:t>Pipeline Notebook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Lucida Handwriting" panose="03010101010101010101" pitchFamily="66" charset="0"/>
              </a:rPr>
              <a:t>Created from template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C1E1B02-D7F6-440B-8693-0EC6A1F67982}"/>
              </a:ext>
            </a:extLst>
          </p:cNvPr>
          <p:cNvCxnSpPr>
            <a:stCxn id="58" idx="1"/>
          </p:cNvCxnSpPr>
          <p:nvPr/>
        </p:nvCxnSpPr>
        <p:spPr bwMode="auto">
          <a:xfrm rot="10800000" flipV="1">
            <a:off x="7126516" y="5539234"/>
            <a:ext cx="597361" cy="222937"/>
          </a:xfrm>
          <a:prstGeom prst="curvedConnector3">
            <a:avLst/>
          </a:prstGeom>
          <a:solidFill>
            <a:schemeClr val="accent1"/>
          </a:solidFill>
          <a:ln w="3175" cap="flat" cmpd="sng" algn="ctr">
            <a:solidFill>
              <a:srgbClr val="850909"/>
            </a:solidFill>
            <a:prstDash val="dash"/>
            <a:miter lim="800000"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2041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Rules are well documented and tested Python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Rules are packaged in a rule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Template-driven pipeline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Pipeline body contains rules – calls to rules from the rule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Scientist or Data Engineer can use additional, ad-hoc Python code if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Scientist or Data Engineer can extend rule library by packaging code in the rules library for reuse.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MVP Scope: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Template for each required pipeline.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Notebook for each step with “dummy” rule.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Complete Azure Data Factory workflow, orchestrating pipeline notebooks execution for one value 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Usability extension (possible, not in scope):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Design pipelines – create, update, delete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Version control pipelines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pipeline notebook and submit to CI/CD or deploy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Rules specification: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Diagram-like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/>
              <a:t>Free-like </a:t>
            </a:r>
            <a:r>
              <a:rPr lang="en-US" sz="1600" dirty="0"/>
              <a:t>text, using Azure Cognitive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22775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RACI &amp; Open Items</a:t>
            </a:r>
          </a:p>
        </p:txBody>
      </p:sp>
    </p:spTree>
    <p:extLst>
      <p:ext uri="{BB962C8B-B14F-4D97-AF65-F5344CB8AC3E}">
        <p14:creationId xmlns:p14="http://schemas.microsoft.com/office/powerpoint/2010/main" val="96690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RACI</a:t>
            </a:r>
            <a:r>
              <a:rPr lang="en-US" sz="2800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&amp; Open Items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22C6FA-48F8-4DE2-AC7C-6EAD5A43F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301743"/>
              </p:ext>
            </p:extLst>
          </p:nvPr>
        </p:nvGraphicFramePr>
        <p:xfrm>
          <a:off x="406401" y="1011213"/>
          <a:ext cx="7028069" cy="4819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2703">
                  <a:extLst>
                    <a:ext uri="{9D8B030D-6E8A-4147-A177-3AD203B41FA5}">
                      <a16:colId xmlns:a16="http://schemas.microsoft.com/office/drawing/2014/main" val="3747251507"/>
                    </a:ext>
                  </a:extLst>
                </a:gridCol>
                <a:gridCol w="1005462">
                  <a:extLst>
                    <a:ext uri="{9D8B030D-6E8A-4147-A177-3AD203B41FA5}">
                      <a16:colId xmlns:a16="http://schemas.microsoft.com/office/drawing/2014/main" val="332059021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2339410548"/>
                    </a:ext>
                  </a:extLst>
                </a:gridCol>
                <a:gridCol w="745464">
                  <a:extLst>
                    <a:ext uri="{9D8B030D-6E8A-4147-A177-3AD203B41FA5}">
                      <a16:colId xmlns:a16="http://schemas.microsoft.com/office/drawing/2014/main" val="1791333777"/>
                    </a:ext>
                  </a:extLst>
                </a:gridCol>
                <a:gridCol w="685541">
                  <a:extLst>
                    <a:ext uri="{9D8B030D-6E8A-4147-A177-3AD203B41FA5}">
                      <a16:colId xmlns:a16="http://schemas.microsoft.com/office/drawing/2014/main" val="3468818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b="1" dirty="0"/>
                        <a:t>Service Description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C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75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Feature to Epic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6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Epic to User Stories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1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Requirement definition &amp; prioritisation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0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User story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20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DPP Platform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8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DPP Platform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7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Testing of Platform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Rule definition / creation /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9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Algorithm / Methods Build &amp;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458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Machine Learning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8411"/>
                  </a:ext>
                </a:extLst>
              </a:tr>
              <a:tr h="369222">
                <a:tc>
                  <a:txBody>
                    <a:bodyPr/>
                    <a:lstStyle/>
                    <a:p>
                      <a:r>
                        <a:rPr lang="en-IN" sz="1400" dirty="0"/>
                        <a:t>Rule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4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Process to run the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9697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C926E6-357A-49F2-9E60-680B56A77BA6}"/>
              </a:ext>
            </a:extLst>
          </p:cNvPr>
          <p:cNvSpPr txBox="1"/>
          <p:nvPr/>
        </p:nvSpPr>
        <p:spPr>
          <a:xfrm>
            <a:off x="406401" y="5880394"/>
            <a:ext cx="11162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R- Responsible; A – Accountable; C – Contribute; I – Informed; K – Kantar; H - HCL</a:t>
            </a:r>
          </a:p>
        </p:txBody>
      </p:sp>
    </p:spTree>
    <p:extLst>
      <p:ext uri="{BB962C8B-B14F-4D97-AF65-F5344CB8AC3E}">
        <p14:creationId xmlns:p14="http://schemas.microsoft.com/office/powerpoint/2010/main" val="119181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7C2209-BFBA-4D9F-BA3A-8C24CFE1CDA8}"/>
              </a:ext>
            </a:extLst>
          </p:cNvPr>
          <p:cNvCxnSpPr/>
          <p:nvPr/>
        </p:nvCxnSpPr>
        <p:spPr>
          <a:xfrm>
            <a:off x="3502460" y="1078398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5B087A-12C2-4351-9954-602ECA73A8BF}"/>
              </a:ext>
            </a:extLst>
          </p:cNvPr>
          <p:cNvCxnSpPr/>
          <p:nvPr/>
        </p:nvCxnSpPr>
        <p:spPr>
          <a:xfrm>
            <a:off x="3502460" y="1656832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96D543-63D4-476A-8213-13687E06C76D}"/>
              </a:ext>
            </a:extLst>
          </p:cNvPr>
          <p:cNvCxnSpPr/>
          <p:nvPr/>
        </p:nvCxnSpPr>
        <p:spPr>
          <a:xfrm>
            <a:off x="3477436" y="2225989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EEE046-3665-4E7D-AC40-7ADB35E21951}"/>
              </a:ext>
            </a:extLst>
          </p:cNvPr>
          <p:cNvCxnSpPr/>
          <p:nvPr/>
        </p:nvCxnSpPr>
        <p:spPr>
          <a:xfrm>
            <a:off x="3491504" y="3265466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7205BD-9A59-4EDF-9DCA-8A3C274DBAA3}"/>
              </a:ext>
            </a:extLst>
          </p:cNvPr>
          <p:cNvCxnSpPr/>
          <p:nvPr/>
        </p:nvCxnSpPr>
        <p:spPr>
          <a:xfrm>
            <a:off x="3477436" y="5158042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1B3052-4E2B-47EA-937C-28629B71B44C}"/>
              </a:ext>
            </a:extLst>
          </p:cNvPr>
          <p:cNvCxnSpPr/>
          <p:nvPr/>
        </p:nvCxnSpPr>
        <p:spPr>
          <a:xfrm>
            <a:off x="3502460" y="3899434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C3E16C-98BF-411D-B337-B1027F2BC63C}"/>
              </a:ext>
            </a:extLst>
          </p:cNvPr>
          <p:cNvCxnSpPr/>
          <p:nvPr/>
        </p:nvCxnSpPr>
        <p:spPr>
          <a:xfrm>
            <a:off x="3477436" y="4456079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DD7513-2E70-4217-95F4-A5543B0F259F}"/>
              </a:ext>
            </a:extLst>
          </p:cNvPr>
          <p:cNvCxnSpPr/>
          <p:nvPr/>
        </p:nvCxnSpPr>
        <p:spPr>
          <a:xfrm>
            <a:off x="3444611" y="2734723"/>
            <a:ext cx="64779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15588" y="894"/>
            <a:ext cx="4570809" cy="6247507"/>
          </a:xfrm>
          <a:prstGeom prst="rect">
            <a:avLst/>
          </a:prstGeom>
          <a:solidFill>
            <a:srgbClr val="343E4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prstClr val="white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7" y="-4384"/>
            <a:ext cx="4723170" cy="6252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prstClr val="white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370905" y="714045"/>
            <a:ext cx="3771949" cy="107693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126">
              <a:spcBef>
                <a:spcPct val="20000"/>
              </a:spcBef>
              <a:defRPr/>
            </a:pPr>
            <a:r>
              <a:rPr lang="en-US" sz="3499" dirty="0">
                <a:solidFill>
                  <a:prstClr val="white"/>
                </a:solidFill>
                <a:latin typeface="Arial" panose="020B0604020202020204"/>
                <a:cs typeface="Arial" panose="020B0604020202020204" pitchFamily="34" charset="0"/>
              </a:rPr>
              <a:t>TABLE OF CONTENT</a:t>
            </a:r>
          </a:p>
        </p:txBody>
      </p:sp>
      <p:sp>
        <p:nvSpPr>
          <p:cNvPr id="6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724757" y="6499933"/>
            <a:ext cx="2742486" cy="365030"/>
          </a:xfrm>
        </p:spPr>
        <p:txBody>
          <a:bodyPr/>
          <a:lstStyle/>
          <a:p>
            <a:pPr algn="ctr" defTabSz="914126">
              <a:defRPr/>
            </a:pPr>
            <a:fld id="{6325F357-CB42-41C2-8232-F287FF1BB410}" type="slidenum">
              <a:rPr lang="en-GB" sz="800">
                <a:solidFill>
                  <a:prstClr val="black">
                    <a:tint val="75000"/>
                  </a:prstClr>
                </a:solidFill>
                <a:latin typeface="Arial" panose="020B0604020202020204"/>
              </a:rPr>
              <a:pPr algn="ctr" defTabSz="914126">
                <a:defRPr/>
              </a:pPr>
              <a:t>2</a:t>
            </a:fld>
            <a:endParaRPr lang="en-GB" sz="800" dirty="0">
              <a:solidFill>
                <a:prstClr val="black">
                  <a:tint val="75000"/>
                </a:prstClr>
              </a:solidFill>
              <a:latin typeface="Arial" panose="020B0604020202020204"/>
            </a:endParaRPr>
          </a:p>
        </p:txBody>
      </p:sp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367DC203-03EF-41C2-8516-0DB272D52E95}"/>
              </a:ext>
            </a:extLst>
          </p:cNvPr>
          <p:cNvSpPr/>
          <p:nvPr/>
        </p:nvSpPr>
        <p:spPr>
          <a:xfrm>
            <a:off x="5024178" y="401933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0" name="Rectangle 19">
            <a:hlinkClick r:id="" action="ppaction://noaction"/>
            <a:extLst>
              <a:ext uri="{FF2B5EF4-FFF2-40B4-BE49-F238E27FC236}">
                <a16:creationId xmlns:a16="http://schemas.microsoft.com/office/drawing/2014/main" id="{E1A3D0E6-AD46-4A38-BFEF-750DA52B4640}"/>
              </a:ext>
            </a:extLst>
          </p:cNvPr>
          <p:cNvSpPr/>
          <p:nvPr/>
        </p:nvSpPr>
        <p:spPr>
          <a:xfrm>
            <a:off x="5064243" y="1653372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hlinkClick r:id="" action="ppaction://noaction"/>
            <a:extLst>
              <a:ext uri="{FF2B5EF4-FFF2-40B4-BE49-F238E27FC236}">
                <a16:creationId xmlns:a16="http://schemas.microsoft.com/office/drawing/2014/main" id="{FA66A01E-16D9-4CFE-ADB3-EEECFB559615}"/>
              </a:ext>
            </a:extLst>
          </p:cNvPr>
          <p:cNvSpPr/>
          <p:nvPr/>
        </p:nvSpPr>
        <p:spPr>
          <a:xfrm>
            <a:off x="5077495" y="2186180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Platform Solution Approach</a:t>
            </a:r>
          </a:p>
        </p:txBody>
      </p:sp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D2AAD77F-314E-4EA2-8C93-C5647A39407A}"/>
              </a:ext>
            </a:extLst>
          </p:cNvPr>
          <p:cNvSpPr/>
          <p:nvPr/>
        </p:nvSpPr>
        <p:spPr>
          <a:xfrm>
            <a:off x="5064243" y="2734081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Transformation Pipeline Demo</a:t>
            </a:r>
          </a:p>
        </p:txBody>
      </p:sp>
      <p:sp>
        <p:nvSpPr>
          <p:cNvPr id="36" name="Rectangle 35">
            <a:hlinkClick r:id="" action="ppaction://noaction"/>
            <a:extLst>
              <a:ext uri="{FF2B5EF4-FFF2-40B4-BE49-F238E27FC236}">
                <a16:creationId xmlns:a16="http://schemas.microsoft.com/office/drawing/2014/main" id="{B8205D54-2EBC-4024-ACB5-1A5B155AC055}"/>
              </a:ext>
            </a:extLst>
          </p:cNvPr>
          <p:cNvSpPr/>
          <p:nvPr/>
        </p:nvSpPr>
        <p:spPr>
          <a:xfrm>
            <a:off x="5096760" y="3959947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Next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43E4B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hlinkClick r:id="" action="ppaction://noaction"/>
            <a:extLst>
              <a:ext uri="{FF2B5EF4-FFF2-40B4-BE49-F238E27FC236}">
                <a16:creationId xmlns:a16="http://schemas.microsoft.com/office/drawing/2014/main" id="{CFAE6093-8D36-4E95-AFA1-B25A8D7B79E2}"/>
              </a:ext>
            </a:extLst>
          </p:cNvPr>
          <p:cNvSpPr/>
          <p:nvPr/>
        </p:nvSpPr>
        <p:spPr>
          <a:xfrm>
            <a:off x="5028265" y="4613505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Follow up Questions and Wrap Up </a:t>
            </a:r>
          </a:p>
        </p:txBody>
      </p:sp>
      <p:sp>
        <p:nvSpPr>
          <p:cNvPr id="51" name="Rectangle 50">
            <a:hlinkClick r:id="" action="ppaction://noaction"/>
            <a:extLst>
              <a:ext uri="{FF2B5EF4-FFF2-40B4-BE49-F238E27FC236}">
                <a16:creationId xmlns:a16="http://schemas.microsoft.com/office/drawing/2014/main" id="{81649558-4CDA-49D4-906C-65A003EC0560}"/>
              </a:ext>
            </a:extLst>
          </p:cNvPr>
          <p:cNvSpPr/>
          <p:nvPr/>
        </p:nvSpPr>
        <p:spPr>
          <a:xfrm>
            <a:off x="5064243" y="3389375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RACI &amp; Open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43E4B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CA777C84-2C4E-45F1-92D7-0AE73C43D8AB}"/>
              </a:ext>
            </a:extLst>
          </p:cNvPr>
          <p:cNvSpPr/>
          <p:nvPr/>
        </p:nvSpPr>
        <p:spPr>
          <a:xfrm>
            <a:off x="5053288" y="1078398"/>
            <a:ext cx="4858594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Journey</a:t>
            </a:r>
            <a:endParaRPr lang="en-US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11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RACI</a:t>
            </a:r>
            <a:r>
              <a:rPr lang="en-US" sz="2800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&amp; Open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7C8B5-B677-4EF1-85D8-E1420743F83F}"/>
              </a:ext>
            </a:extLst>
          </p:cNvPr>
          <p:cNvSpPr txBox="1"/>
          <p:nvPr/>
        </p:nvSpPr>
        <p:spPr>
          <a:xfrm>
            <a:off x="273879" y="993912"/>
            <a:ext cx="1137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Open Items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Rules for Response Weighting to be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Rules for Advanced Cleansing to be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PII Classification and GDPR requirements to be defined outside the three requirements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Clarity on Rule Management and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HCL involvement on rule / algorithm / model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Detailed requirements for each functional block will be provided during project execution to estimate at user story level</a:t>
            </a:r>
          </a:p>
        </p:txBody>
      </p:sp>
    </p:spTree>
    <p:extLst>
      <p:ext uri="{BB962C8B-B14F-4D97-AF65-F5344CB8AC3E}">
        <p14:creationId xmlns:p14="http://schemas.microsoft.com/office/powerpoint/2010/main" val="298975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54169-1AFC-4A5A-A134-2A76C3BAABB4}"/>
              </a:ext>
            </a:extLst>
          </p:cNvPr>
          <p:cNvSpPr/>
          <p:nvPr/>
        </p:nvSpPr>
        <p:spPr>
          <a:xfrm>
            <a:off x="-145774" y="122280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Definition of Operating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Organisation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Responsibilities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Cost and Timeline Estimate</a:t>
            </a:r>
          </a:p>
        </p:txBody>
      </p:sp>
    </p:spTree>
    <p:extLst>
      <p:ext uri="{BB962C8B-B14F-4D97-AF65-F5344CB8AC3E}">
        <p14:creationId xmlns:p14="http://schemas.microsoft.com/office/powerpoint/2010/main" val="3137407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5850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Pipeline Framework Options</a:t>
            </a:r>
          </a:p>
        </p:txBody>
      </p:sp>
      <p:sp>
        <p:nvSpPr>
          <p:cNvPr id="448" name="Slide Number Placeholder 5">
            <a:extLst>
              <a:ext uri="{FF2B5EF4-FFF2-40B4-BE49-F238E27FC236}">
                <a16:creationId xmlns:a16="http://schemas.microsoft.com/office/drawing/2014/main" id="{F84FABBC-DFB2-49CB-A45E-BD92CD80FC62}"/>
              </a:ext>
            </a:extLst>
          </p:cNvPr>
          <p:cNvSpPr txBox="1">
            <a:spLocks/>
          </p:cNvSpPr>
          <p:nvPr/>
        </p:nvSpPr>
        <p:spPr>
          <a:xfrm>
            <a:off x="10815639" y="666115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5B18177-48B6-4E6A-895D-86853550FA50}"/>
              </a:ext>
            </a:extLst>
          </p:cNvPr>
          <p:cNvSpPr/>
          <p:nvPr/>
        </p:nvSpPr>
        <p:spPr>
          <a:xfrm>
            <a:off x="532005" y="131316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08345831-731E-451F-A164-AB157119B216}"/>
              </a:ext>
            </a:extLst>
          </p:cNvPr>
          <p:cNvSpPr/>
          <p:nvPr/>
        </p:nvSpPr>
        <p:spPr>
          <a:xfrm>
            <a:off x="1806333" y="131316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9A301375-DFAD-4341-BB67-5F798B828EF7}"/>
              </a:ext>
            </a:extLst>
          </p:cNvPr>
          <p:cNvCxnSpPr>
            <a:cxnSpLocks/>
            <a:stCxn id="449" idx="3"/>
            <a:endCxn id="450" idx="1"/>
          </p:cNvCxnSpPr>
          <p:nvPr/>
        </p:nvCxnSpPr>
        <p:spPr>
          <a:xfrm>
            <a:off x="1620270" y="1614718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2" name="Rectangle 451">
            <a:extLst>
              <a:ext uri="{FF2B5EF4-FFF2-40B4-BE49-F238E27FC236}">
                <a16:creationId xmlns:a16="http://schemas.microsoft.com/office/drawing/2014/main" id="{F0E85CA5-EC06-4CD9-A773-62002E3E0013}"/>
              </a:ext>
            </a:extLst>
          </p:cNvPr>
          <p:cNvSpPr/>
          <p:nvPr/>
        </p:nvSpPr>
        <p:spPr>
          <a:xfrm>
            <a:off x="3080661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817B2604-9329-4FC1-9798-A02C7678C7BB}"/>
              </a:ext>
            </a:extLst>
          </p:cNvPr>
          <p:cNvSpPr/>
          <p:nvPr/>
        </p:nvSpPr>
        <p:spPr>
          <a:xfrm>
            <a:off x="4354989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9D2639C4-0910-4D76-9A2C-018C3943B882}"/>
              </a:ext>
            </a:extLst>
          </p:cNvPr>
          <p:cNvSpPr/>
          <p:nvPr/>
        </p:nvSpPr>
        <p:spPr>
          <a:xfrm>
            <a:off x="5623458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9B2CC0B-B7E6-467A-B3CF-3841745288B1}"/>
              </a:ext>
            </a:extLst>
          </p:cNvPr>
          <p:cNvSpPr/>
          <p:nvPr/>
        </p:nvSpPr>
        <p:spPr>
          <a:xfrm>
            <a:off x="6891927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B837F74B-D994-4505-851B-9315CEEF2170}"/>
              </a:ext>
            </a:extLst>
          </p:cNvPr>
          <p:cNvSpPr/>
          <p:nvPr/>
        </p:nvSpPr>
        <p:spPr>
          <a:xfrm>
            <a:off x="8160396" y="1313160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894CBCD5-33D4-4E57-8544-75C445C7C7B5}"/>
              </a:ext>
            </a:extLst>
          </p:cNvPr>
          <p:cNvSpPr/>
          <p:nvPr/>
        </p:nvSpPr>
        <p:spPr>
          <a:xfrm>
            <a:off x="9428865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5D468AFB-11DF-468D-88FA-85FD3C78B938}"/>
              </a:ext>
            </a:extLst>
          </p:cNvPr>
          <p:cNvSpPr/>
          <p:nvPr/>
        </p:nvSpPr>
        <p:spPr>
          <a:xfrm>
            <a:off x="10697334" y="1313159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DC5E3603-198F-4380-80D5-07651DDCB7DE}"/>
              </a:ext>
            </a:extLst>
          </p:cNvPr>
          <p:cNvCxnSpPr>
            <a:cxnSpLocks/>
            <a:stCxn id="452" idx="3"/>
            <a:endCxn id="453" idx="1"/>
          </p:cNvCxnSpPr>
          <p:nvPr/>
        </p:nvCxnSpPr>
        <p:spPr>
          <a:xfrm>
            <a:off x="4168926" y="1614716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0CFA398A-BB6C-49A6-A4AF-D8257C748B84}"/>
              </a:ext>
            </a:extLst>
          </p:cNvPr>
          <p:cNvCxnSpPr>
            <a:cxnSpLocks/>
            <a:stCxn id="453" idx="3"/>
            <a:endCxn id="454" idx="1"/>
          </p:cNvCxnSpPr>
          <p:nvPr/>
        </p:nvCxnSpPr>
        <p:spPr>
          <a:xfrm>
            <a:off x="5443254" y="1614716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1" name="Straight Arrow Connector 460">
            <a:extLst>
              <a:ext uri="{FF2B5EF4-FFF2-40B4-BE49-F238E27FC236}">
                <a16:creationId xmlns:a16="http://schemas.microsoft.com/office/drawing/2014/main" id="{9134C101-F533-476C-9726-2EDBBB5053FD}"/>
              </a:ext>
            </a:extLst>
          </p:cNvPr>
          <p:cNvCxnSpPr>
            <a:cxnSpLocks/>
            <a:stCxn id="454" idx="3"/>
            <a:endCxn id="455" idx="1"/>
          </p:cNvCxnSpPr>
          <p:nvPr/>
        </p:nvCxnSpPr>
        <p:spPr>
          <a:xfrm>
            <a:off x="6711723" y="1614716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DB786DB2-7237-411C-9AF7-2F31306B1398}"/>
              </a:ext>
            </a:extLst>
          </p:cNvPr>
          <p:cNvCxnSpPr>
            <a:cxnSpLocks/>
            <a:stCxn id="455" idx="3"/>
            <a:endCxn id="456" idx="1"/>
          </p:cNvCxnSpPr>
          <p:nvPr/>
        </p:nvCxnSpPr>
        <p:spPr>
          <a:xfrm>
            <a:off x="7980192" y="1614716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F53E4AEA-C4A2-49FF-8B11-5028F13F0519}"/>
              </a:ext>
            </a:extLst>
          </p:cNvPr>
          <p:cNvCxnSpPr>
            <a:cxnSpLocks/>
            <a:stCxn id="456" idx="3"/>
            <a:endCxn id="457" idx="1"/>
          </p:cNvCxnSpPr>
          <p:nvPr/>
        </p:nvCxnSpPr>
        <p:spPr>
          <a:xfrm flipV="1">
            <a:off x="9248661" y="1614716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6856E189-7820-4AFF-82ED-94599A5BD134}"/>
              </a:ext>
            </a:extLst>
          </p:cNvPr>
          <p:cNvCxnSpPr>
            <a:cxnSpLocks/>
            <a:stCxn id="457" idx="3"/>
            <a:endCxn id="458" idx="1"/>
          </p:cNvCxnSpPr>
          <p:nvPr/>
        </p:nvCxnSpPr>
        <p:spPr>
          <a:xfrm>
            <a:off x="10517130" y="1614716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43A6CC1B-2526-4EB8-B947-577F82FFE387}"/>
              </a:ext>
            </a:extLst>
          </p:cNvPr>
          <p:cNvCxnSpPr>
            <a:cxnSpLocks/>
            <a:stCxn id="450" idx="3"/>
            <a:endCxn id="452" idx="1"/>
          </p:cNvCxnSpPr>
          <p:nvPr/>
        </p:nvCxnSpPr>
        <p:spPr>
          <a:xfrm flipV="1">
            <a:off x="2894598" y="1614716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13D01115-DD67-45B7-A5D6-D9146FAA9C72}"/>
              </a:ext>
            </a:extLst>
          </p:cNvPr>
          <p:cNvCxnSpPr>
            <a:cxnSpLocks/>
          </p:cNvCxnSpPr>
          <p:nvPr/>
        </p:nvCxnSpPr>
        <p:spPr>
          <a:xfrm flipH="1">
            <a:off x="1428364" y="1916273"/>
            <a:ext cx="4195093" cy="1264252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E1B70475-CF62-4633-9CCE-639F466CDB65}"/>
              </a:ext>
            </a:extLst>
          </p:cNvPr>
          <p:cNvCxnSpPr>
            <a:cxnSpLocks/>
          </p:cNvCxnSpPr>
          <p:nvPr/>
        </p:nvCxnSpPr>
        <p:spPr>
          <a:xfrm>
            <a:off x="10517130" y="2021534"/>
            <a:ext cx="649766" cy="1158991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8" name="TextBox 467">
            <a:extLst>
              <a:ext uri="{FF2B5EF4-FFF2-40B4-BE49-F238E27FC236}">
                <a16:creationId xmlns:a16="http://schemas.microsoft.com/office/drawing/2014/main" id="{A3D7E168-A968-4E28-B97B-782A983B60A3}"/>
              </a:ext>
            </a:extLst>
          </p:cNvPr>
          <p:cNvSpPr txBox="1"/>
          <p:nvPr/>
        </p:nvSpPr>
        <p:spPr>
          <a:xfrm>
            <a:off x="4964208" y="3180526"/>
            <a:ext cx="25025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Option2: Azure ML services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FEDD2B12-BF8C-4DED-8170-7D372FDA1FBE}"/>
              </a:ext>
            </a:extLst>
          </p:cNvPr>
          <p:cNvSpPr txBox="1"/>
          <p:nvPr/>
        </p:nvSpPr>
        <p:spPr>
          <a:xfrm>
            <a:off x="8190247" y="3180525"/>
            <a:ext cx="29766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Option3: Spark Azure Databricks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29086B43-FD6F-4D70-A1AA-1787D47210D2}"/>
              </a:ext>
            </a:extLst>
          </p:cNvPr>
          <p:cNvGrpSpPr/>
          <p:nvPr/>
        </p:nvGrpSpPr>
        <p:grpSpPr>
          <a:xfrm>
            <a:off x="4731519" y="3461434"/>
            <a:ext cx="3063873" cy="2315598"/>
            <a:chOff x="840259" y="3194559"/>
            <a:chExt cx="3063873" cy="2315598"/>
          </a:xfrm>
        </p:grpSpPr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3B5CCDA0-F804-440C-A041-F1DF389380F9}"/>
                </a:ext>
              </a:extLst>
            </p:cNvPr>
            <p:cNvGrpSpPr/>
            <p:nvPr/>
          </p:nvGrpSpPr>
          <p:grpSpPr>
            <a:xfrm>
              <a:off x="840259" y="3194559"/>
              <a:ext cx="3063873" cy="2315598"/>
              <a:chOff x="840259" y="3194559"/>
              <a:chExt cx="3063873" cy="1676172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A5D65402-0F2A-4373-BC4B-CACC4CB2A0AA}"/>
                  </a:ext>
                </a:extLst>
              </p:cNvPr>
              <p:cNvSpPr/>
              <p:nvPr/>
            </p:nvSpPr>
            <p:spPr>
              <a:xfrm>
                <a:off x="840259" y="3194559"/>
                <a:ext cx="3063873" cy="1676172"/>
              </a:xfrm>
              <a:prstGeom prst="rect">
                <a:avLst/>
              </a:prstGeom>
              <a:solidFill>
                <a:srgbClr val="96C11D">
                  <a:lumMod val="40000"/>
                  <a:lumOff val="60000"/>
                </a:srgbClr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96342F9-64E5-4824-8ED3-D289FBD38493}"/>
                  </a:ext>
                </a:extLst>
              </p:cNvPr>
              <p:cNvSpPr/>
              <p:nvPr/>
            </p:nvSpPr>
            <p:spPr>
              <a:xfrm>
                <a:off x="967946" y="3466951"/>
                <a:ext cx="1455190" cy="126004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49C9DA84-E8F0-4558-9A0E-676B5BF44E4F}"/>
                  </a:ext>
                </a:extLst>
              </p:cNvPr>
              <p:cNvSpPr/>
              <p:nvPr/>
            </p:nvSpPr>
            <p:spPr>
              <a:xfrm>
                <a:off x="2520778" y="3466949"/>
                <a:ext cx="1285712" cy="1260045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F479B747-1C23-42B5-BA6D-2F218647E0C8}"/>
                </a:ext>
              </a:extLst>
            </p:cNvPr>
            <p:cNvSpPr txBox="1"/>
            <p:nvPr/>
          </p:nvSpPr>
          <p:spPr>
            <a:xfrm>
              <a:off x="1334530" y="3287137"/>
              <a:ext cx="27627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ML 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B4004011-FE1F-4FBE-AAA5-2CB50BE01BF8}"/>
                </a:ext>
              </a:extLst>
            </p:cNvPr>
            <p:cNvSpPr txBox="1"/>
            <p:nvPr/>
          </p:nvSpPr>
          <p:spPr>
            <a:xfrm>
              <a:off x="2557254" y="3259597"/>
              <a:ext cx="11088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Rules </a:t>
              </a:r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C311FA2-C5B5-4C59-82F6-3B25104578E6}"/>
              </a:ext>
            </a:extLst>
          </p:cNvPr>
          <p:cNvGrpSpPr/>
          <p:nvPr/>
        </p:nvGrpSpPr>
        <p:grpSpPr>
          <a:xfrm>
            <a:off x="8146356" y="3461434"/>
            <a:ext cx="3063873" cy="2315598"/>
            <a:chOff x="840259" y="3194559"/>
            <a:chExt cx="3063873" cy="2315598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574E5457-F91C-4D0D-985D-D41ED6DE6078}"/>
                </a:ext>
              </a:extLst>
            </p:cNvPr>
            <p:cNvGrpSpPr/>
            <p:nvPr/>
          </p:nvGrpSpPr>
          <p:grpSpPr>
            <a:xfrm>
              <a:off x="840259" y="3194559"/>
              <a:ext cx="3063873" cy="2315598"/>
              <a:chOff x="840259" y="3194559"/>
              <a:chExt cx="3063873" cy="1676172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9F5247B6-5BA7-4306-8C6D-CEB2BD052656}"/>
                  </a:ext>
                </a:extLst>
              </p:cNvPr>
              <p:cNvSpPr/>
              <p:nvPr/>
            </p:nvSpPr>
            <p:spPr>
              <a:xfrm>
                <a:off x="840259" y="3194559"/>
                <a:ext cx="3063873" cy="1676172"/>
              </a:xfrm>
              <a:prstGeom prst="rect">
                <a:avLst/>
              </a:prstGeom>
              <a:solidFill>
                <a:srgbClr val="96C11D">
                  <a:lumMod val="40000"/>
                  <a:lumOff val="60000"/>
                </a:srgbClr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33EE75EA-876E-402E-9592-C9BBBBE3D4B1}"/>
                  </a:ext>
                </a:extLst>
              </p:cNvPr>
              <p:cNvSpPr/>
              <p:nvPr/>
            </p:nvSpPr>
            <p:spPr>
              <a:xfrm>
                <a:off x="967946" y="3466951"/>
                <a:ext cx="1444180" cy="126004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A764E600-6501-4A40-B39C-F532ABC754CF}"/>
                  </a:ext>
                </a:extLst>
              </p:cNvPr>
              <p:cNvSpPr/>
              <p:nvPr/>
            </p:nvSpPr>
            <p:spPr>
              <a:xfrm>
                <a:off x="2520778" y="3466949"/>
                <a:ext cx="1285712" cy="1260045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1739F22B-29EE-4C39-92EA-A6BDB8D573C3}"/>
                </a:ext>
              </a:extLst>
            </p:cNvPr>
            <p:cNvSpPr txBox="1"/>
            <p:nvPr/>
          </p:nvSpPr>
          <p:spPr>
            <a:xfrm>
              <a:off x="1334530" y="3287137"/>
              <a:ext cx="27627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ML </a:t>
              </a: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2A0D9687-52F9-446F-B3F7-B635FDFC7676}"/>
                </a:ext>
              </a:extLst>
            </p:cNvPr>
            <p:cNvSpPr txBox="1"/>
            <p:nvPr/>
          </p:nvSpPr>
          <p:spPr>
            <a:xfrm>
              <a:off x="2557254" y="3259597"/>
              <a:ext cx="11088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Rules </a:t>
              </a: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5FC4ACE7-983F-4789-9D32-4C4C933A7455}"/>
              </a:ext>
            </a:extLst>
          </p:cNvPr>
          <p:cNvGrpSpPr/>
          <p:nvPr/>
        </p:nvGrpSpPr>
        <p:grpSpPr>
          <a:xfrm>
            <a:off x="1268547" y="3180526"/>
            <a:ext cx="3063873" cy="2596506"/>
            <a:chOff x="840259" y="2913651"/>
            <a:chExt cx="3063873" cy="2596506"/>
          </a:xfrm>
        </p:grpSpPr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052849DD-7EEE-4B71-B1C4-17499B922F3A}"/>
                </a:ext>
              </a:extLst>
            </p:cNvPr>
            <p:cNvSpPr txBox="1"/>
            <p:nvPr/>
          </p:nvSpPr>
          <p:spPr>
            <a:xfrm>
              <a:off x="1515260" y="2913651"/>
              <a:ext cx="229389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Option1: Custom  Python</a:t>
              </a:r>
            </a:p>
          </p:txBody>
        </p: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8ECF724F-8DD1-465A-A3CA-2F6A2C1E1DF6}"/>
                </a:ext>
              </a:extLst>
            </p:cNvPr>
            <p:cNvGrpSpPr/>
            <p:nvPr/>
          </p:nvGrpSpPr>
          <p:grpSpPr>
            <a:xfrm>
              <a:off x="840259" y="3194559"/>
              <a:ext cx="3063873" cy="2315598"/>
              <a:chOff x="840259" y="3194559"/>
              <a:chExt cx="3063873" cy="2315598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89D077BA-BEBE-4643-881C-9ED4FB72A6E7}"/>
                  </a:ext>
                </a:extLst>
              </p:cNvPr>
              <p:cNvGrpSpPr/>
              <p:nvPr/>
            </p:nvGrpSpPr>
            <p:grpSpPr>
              <a:xfrm>
                <a:off x="840259" y="3194559"/>
                <a:ext cx="3063873" cy="2315598"/>
                <a:chOff x="840259" y="3194559"/>
                <a:chExt cx="3063873" cy="1676172"/>
              </a:xfrm>
            </p:grpSpPr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6A08F1C3-C6C1-4FFE-A099-3EA227DF086D}"/>
                    </a:ext>
                  </a:extLst>
                </p:cNvPr>
                <p:cNvSpPr/>
                <p:nvPr/>
              </p:nvSpPr>
              <p:spPr>
                <a:xfrm>
                  <a:off x="840259" y="3194559"/>
                  <a:ext cx="3063873" cy="1676172"/>
                </a:xfrm>
                <a:prstGeom prst="rect">
                  <a:avLst/>
                </a:prstGeom>
                <a:solidFill>
                  <a:srgbClr val="96C11D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71717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2FCC950C-D84A-497A-9E99-F730F1D0375B}"/>
                    </a:ext>
                  </a:extLst>
                </p:cNvPr>
                <p:cNvSpPr/>
                <p:nvPr/>
              </p:nvSpPr>
              <p:spPr>
                <a:xfrm>
                  <a:off x="967946" y="3466951"/>
                  <a:ext cx="1404249" cy="12600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71717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32A92391-84A3-40B7-9B81-3107F3C03333}"/>
                    </a:ext>
                  </a:extLst>
                </p:cNvPr>
                <p:cNvSpPr/>
                <p:nvPr/>
              </p:nvSpPr>
              <p:spPr>
                <a:xfrm>
                  <a:off x="2520778" y="3466949"/>
                  <a:ext cx="1285712" cy="1260045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71717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2A547335-D7E1-4605-A84D-CCD7879E9166}"/>
                  </a:ext>
                </a:extLst>
              </p:cNvPr>
              <p:cNvSpPr txBox="1"/>
              <p:nvPr/>
            </p:nvSpPr>
            <p:spPr>
              <a:xfrm>
                <a:off x="1334530" y="3287137"/>
                <a:ext cx="27627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ML </a:t>
                </a:r>
              </a:p>
            </p:txBody>
          </p:sp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84F3C026-D0D7-4E6F-94BF-3C6A94695D57}"/>
                  </a:ext>
                </a:extLst>
              </p:cNvPr>
              <p:cNvSpPr txBox="1"/>
              <p:nvPr/>
            </p:nvSpPr>
            <p:spPr>
              <a:xfrm>
                <a:off x="2557254" y="3259597"/>
                <a:ext cx="11088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Rules </a:t>
                </a:r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319722E2-8448-4C6D-8AA5-33B3119427CF}"/>
                  </a:ext>
                </a:extLst>
              </p:cNvPr>
              <p:cNvSpPr txBox="1"/>
              <p:nvPr/>
            </p:nvSpPr>
            <p:spPr>
              <a:xfrm>
                <a:off x="2566779" y="3777792"/>
                <a:ext cx="1214997" cy="1508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Simple Rules using  Python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Complex Rules using python </a:t>
                </a:r>
              </a:p>
            </p:txBody>
          </p:sp>
        </p:grp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939EB41A-B741-4E48-94CC-7F0836F072EF}"/>
                </a:ext>
              </a:extLst>
            </p:cNvPr>
            <p:cNvSpPr txBox="1"/>
            <p:nvPr/>
          </p:nvSpPr>
          <p:spPr>
            <a:xfrm>
              <a:off x="1000076" y="3623742"/>
              <a:ext cx="1372119" cy="1508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RIM weightage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Z-score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DB scan clustering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One class SVM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Isolation Forest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5" name="TextBox 494">
            <a:extLst>
              <a:ext uri="{FF2B5EF4-FFF2-40B4-BE49-F238E27FC236}">
                <a16:creationId xmlns:a16="http://schemas.microsoft.com/office/drawing/2014/main" id="{4224F0F1-B4B1-4BE8-8E70-8184E8BDDC86}"/>
              </a:ext>
            </a:extLst>
          </p:cNvPr>
          <p:cNvSpPr txBox="1"/>
          <p:nvPr/>
        </p:nvSpPr>
        <p:spPr>
          <a:xfrm>
            <a:off x="6482753" y="4003583"/>
            <a:ext cx="1214997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Simple Rules using  Python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Complex Rules using python 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0BDF93A2-5571-4FC7-BAA2-9824F8DF1BCB}"/>
              </a:ext>
            </a:extLst>
          </p:cNvPr>
          <p:cNvSpPr txBox="1"/>
          <p:nvPr/>
        </p:nvSpPr>
        <p:spPr>
          <a:xfrm>
            <a:off x="9897478" y="3894689"/>
            <a:ext cx="1214997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Simple Rules using PySpark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Complex Rules using Python 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9B1D3045-5563-49C0-BC39-EB18D601B267}"/>
              </a:ext>
            </a:extLst>
          </p:cNvPr>
          <p:cNvSpPr txBox="1"/>
          <p:nvPr/>
        </p:nvSpPr>
        <p:spPr>
          <a:xfrm>
            <a:off x="4911084" y="3887275"/>
            <a:ext cx="1372119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RIM weightage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Z-score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DB scan clustering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One class SVM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Isolation Forest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34C84D6-10E7-436D-B270-6DAD0EEE934B}"/>
              </a:ext>
            </a:extLst>
          </p:cNvPr>
          <p:cNvSpPr txBox="1"/>
          <p:nvPr/>
        </p:nvSpPr>
        <p:spPr>
          <a:xfrm>
            <a:off x="8304373" y="3887274"/>
            <a:ext cx="1372119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RIM weightage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Z-score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DB scan clustering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One class SVM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Isolation Forest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8071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Option1: Custom Python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D89BC20A-A553-4941-AC8A-363C0BD15B82}"/>
              </a:ext>
            </a:extLst>
          </p:cNvPr>
          <p:cNvSpPr/>
          <p:nvPr/>
        </p:nvSpPr>
        <p:spPr>
          <a:xfrm>
            <a:off x="785656" y="940821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27B09A06-D24E-46BE-A65F-65F04484C6BB}"/>
              </a:ext>
            </a:extLst>
          </p:cNvPr>
          <p:cNvSpPr/>
          <p:nvPr/>
        </p:nvSpPr>
        <p:spPr>
          <a:xfrm>
            <a:off x="2059984" y="940821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F9A9C276-A7B4-43FA-BC05-A3D5EF47BABB}"/>
              </a:ext>
            </a:extLst>
          </p:cNvPr>
          <p:cNvCxnSpPr>
            <a:cxnSpLocks/>
            <a:stCxn id="299" idx="3"/>
            <a:endCxn id="300" idx="1"/>
          </p:cNvCxnSpPr>
          <p:nvPr/>
        </p:nvCxnSpPr>
        <p:spPr>
          <a:xfrm>
            <a:off x="1873921" y="1153706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2B47E2F-969A-4100-B287-C46D596C06C7}"/>
              </a:ext>
            </a:extLst>
          </p:cNvPr>
          <p:cNvSpPr/>
          <p:nvPr/>
        </p:nvSpPr>
        <p:spPr>
          <a:xfrm>
            <a:off x="3334312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C383D19-24E7-45B1-B17B-43CD045C3C25}"/>
              </a:ext>
            </a:extLst>
          </p:cNvPr>
          <p:cNvSpPr/>
          <p:nvPr/>
        </p:nvSpPr>
        <p:spPr>
          <a:xfrm>
            <a:off x="4608640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FADE3E10-40CE-4B07-A87C-26B1D3FC76BE}"/>
              </a:ext>
            </a:extLst>
          </p:cNvPr>
          <p:cNvSpPr/>
          <p:nvPr/>
        </p:nvSpPr>
        <p:spPr>
          <a:xfrm>
            <a:off x="5877109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8C50A2C5-44FD-4951-9CD2-942FE8999807}"/>
              </a:ext>
            </a:extLst>
          </p:cNvPr>
          <p:cNvSpPr/>
          <p:nvPr/>
        </p:nvSpPr>
        <p:spPr>
          <a:xfrm>
            <a:off x="7145578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72D5324-1026-4C4E-A090-B14DCF70BB61}"/>
              </a:ext>
            </a:extLst>
          </p:cNvPr>
          <p:cNvSpPr/>
          <p:nvPr/>
        </p:nvSpPr>
        <p:spPr>
          <a:xfrm>
            <a:off x="8414047" y="940820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A55700A-E7C1-42BB-B055-70B37417189D}"/>
              </a:ext>
            </a:extLst>
          </p:cNvPr>
          <p:cNvSpPr/>
          <p:nvPr/>
        </p:nvSpPr>
        <p:spPr>
          <a:xfrm>
            <a:off x="9682516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635D37A-9DD7-4776-BD8D-91C92D70196E}"/>
              </a:ext>
            </a:extLst>
          </p:cNvPr>
          <p:cNvSpPr/>
          <p:nvPr/>
        </p:nvSpPr>
        <p:spPr>
          <a:xfrm>
            <a:off x="10950985" y="940819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F1E55638-ABFC-48AC-8F5F-4F943216999F}"/>
              </a:ext>
            </a:extLst>
          </p:cNvPr>
          <p:cNvCxnSpPr>
            <a:cxnSpLocks/>
            <a:stCxn id="302" idx="3"/>
            <a:endCxn id="303" idx="1"/>
          </p:cNvCxnSpPr>
          <p:nvPr/>
        </p:nvCxnSpPr>
        <p:spPr>
          <a:xfrm>
            <a:off x="4422577" y="1153704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265A4238-A36F-45AB-8DB5-4FECE244BCA2}"/>
              </a:ext>
            </a:extLst>
          </p:cNvPr>
          <p:cNvCxnSpPr>
            <a:cxnSpLocks/>
            <a:stCxn id="303" idx="3"/>
            <a:endCxn id="304" idx="1"/>
          </p:cNvCxnSpPr>
          <p:nvPr/>
        </p:nvCxnSpPr>
        <p:spPr>
          <a:xfrm>
            <a:off x="5696905" y="1153704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2DA9B05D-6CF3-43AB-BFBD-43B7E9437B27}"/>
              </a:ext>
            </a:extLst>
          </p:cNvPr>
          <p:cNvCxnSpPr>
            <a:cxnSpLocks/>
            <a:stCxn id="304" idx="3"/>
            <a:endCxn id="305" idx="1"/>
          </p:cNvCxnSpPr>
          <p:nvPr/>
        </p:nvCxnSpPr>
        <p:spPr>
          <a:xfrm>
            <a:off x="6965374" y="1153704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B4D3D07D-2C6C-418C-A55C-2881535CE97B}"/>
              </a:ext>
            </a:extLst>
          </p:cNvPr>
          <p:cNvCxnSpPr>
            <a:cxnSpLocks/>
            <a:stCxn id="305" idx="3"/>
            <a:endCxn id="306" idx="1"/>
          </p:cNvCxnSpPr>
          <p:nvPr/>
        </p:nvCxnSpPr>
        <p:spPr>
          <a:xfrm>
            <a:off x="8233843" y="1153704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DD6D1C58-A046-4C45-A20C-1928F06DFC62}"/>
              </a:ext>
            </a:extLst>
          </p:cNvPr>
          <p:cNvCxnSpPr>
            <a:cxnSpLocks/>
            <a:stCxn id="306" idx="3"/>
            <a:endCxn id="307" idx="1"/>
          </p:cNvCxnSpPr>
          <p:nvPr/>
        </p:nvCxnSpPr>
        <p:spPr>
          <a:xfrm flipV="1">
            <a:off x="9502312" y="1153704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40E25B01-6938-4EFC-A144-793F4ECFB476}"/>
              </a:ext>
            </a:extLst>
          </p:cNvPr>
          <p:cNvCxnSpPr>
            <a:cxnSpLocks/>
            <a:stCxn id="307" idx="3"/>
            <a:endCxn id="308" idx="1"/>
          </p:cNvCxnSpPr>
          <p:nvPr/>
        </p:nvCxnSpPr>
        <p:spPr>
          <a:xfrm>
            <a:off x="10770781" y="1153704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C08507A0-4585-4950-B4CF-D06DF1D6FCAC}"/>
              </a:ext>
            </a:extLst>
          </p:cNvPr>
          <p:cNvCxnSpPr>
            <a:cxnSpLocks/>
            <a:stCxn id="300" idx="3"/>
            <a:endCxn id="302" idx="1"/>
          </p:cNvCxnSpPr>
          <p:nvPr/>
        </p:nvCxnSpPr>
        <p:spPr>
          <a:xfrm flipV="1">
            <a:off x="3148249" y="1153704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97C7A57-5354-4E42-85C4-D787341EC3CA}"/>
              </a:ext>
            </a:extLst>
          </p:cNvPr>
          <p:cNvGrpSpPr/>
          <p:nvPr/>
        </p:nvGrpSpPr>
        <p:grpSpPr>
          <a:xfrm>
            <a:off x="4436664" y="1718770"/>
            <a:ext cx="7355730" cy="4653186"/>
            <a:chOff x="4552778" y="1384940"/>
            <a:chExt cx="7355730" cy="4653186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DFA23056-B3D8-4108-BD82-D6A185E07AFA}"/>
                </a:ext>
              </a:extLst>
            </p:cNvPr>
            <p:cNvSpPr/>
            <p:nvPr/>
          </p:nvSpPr>
          <p:spPr>
            <a:xfrm>
              <a:off x="7244652" y="2681077"/>
              <a:ext cx="4138590" cy="135594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1EE122AD-D732-4243-BDB3-97C3C9CC75D3}"/>
                </a:ext>
              </a:extLst>
            </p:cNvPr>
            <p:cNvSpPr/>
            <p:nvPr/>
          </p:nvSpPr>
          <p:spPr>
            <a:xfrm>
              <a:off x="6142920" y="1384940"/>
              <a:ext cx="5707608" cy="3117779"/>
            </a:xfrm>
            <a:prstGeom prst="rect">
              <a:avLst/>
            </a:prstGeom>
            <a:solidFill>
              <a:srgbClr val="1DB3E8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2BCC66BE-5701-4A39-9F6D-160C60146BC3}"/>
                </a:ext>
              </a:extLst>
            </p:cNvPr>
            <p:cNvSpPr/>
            <p:nvPr/>
          </p:nvSpPr>
          <p:spPr>
            <a:xfrm>
              <a:off x="10099130" y="1722659"/>
              <a:ext cx="1716815" cy="56158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1AA5CD55-2A4E-412A-9445-F43EC2D07EE5}"/>
                </a:ext>
              </a:extLst>
            </p:cNvPr>
            <p:cNvGrpSpPr/>
            <p:nvPr/>
          </p:nvGrpSpPr>
          <p:grpSpPr>
            <a:xfrm>
              <a:off x="4569102" y="4647295"/>
              <a:ext cx="1515144" cy="977313"/>
              <a:chOff x="4569102" y="4647295"/>
              <a:chExt cx="1515144" cy="97731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DDD2819-2091-4EF3-B01A-7E9D5E067E10}"/>
                  </a:ext>
                </a:extLst>
              </p:cNvPr>
              <p:cNvSpPr/>
              <p:nvPr/>
            </p:nvSpPr>
            <p:spPr>
              <a:xfrm>
                <a:off x="4569102" y="4647295"/>
                <a:ext cx="1407697" cy="864612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CC5160B1-69A7-4BD9-BD5A-628076BCA243}"/>
                  </a:ext>
                </a:extLst>
              </p:cNvPr>
              <p:cNvGrpSpPr/>
              <p:nvPr/>
            </p:nvGrpSpPr>
            <p:grpSpPr>
              <a:xfrm>
                <a:off x="4645143" y="4817026"/>
                <a:ext cx="1210963" cy="521999"/>
                <a:chOff x="635271" y="2743846"/>
                <a:chExt cx="2134995" cy="522135"/>
              </a:xfrm>
            </p:grpSpPr>
            <p:sp>
              <p:nvSpPr>
                <p:cNvPr id="389" name="Rounded Rectangle 34">
                  <a:extLst>
                    <a:ext uri="{FF2B5EF4-FFF2-40B4-BE49-F238E27FC236}">
                      <a16:creationId xmlns:a16="http://schemas.microsoft.com/office/drawing/2014/main" id="{17F69516-781E-4905-AE12-A0662E4688F6}"/>
                    </a:ext>
                  </a:extLst>
                </p:cNvPr>
                <p:cNvSpPr/>
                <p:nvPr/>
              </p:nvSpPr>
              <p:spPr>
                <a:xfrm>
                  <a:off x="639714" y="2941320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Products </a:t>
                  </a:r>
                </a:p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Shops</a:t>
                  </a:r>
                </a:p>
              </p:txBody>
            </p:sp>
            <p:sp>
              <p:nvSpPr>
                <p:cNvPr id="390" name="Rounded Rectangle 41">
                  <a:extLst>
                    <a:ext uri="{FF2B5EF4-FFF2-40B4-BE49-F238E27FC236}">
                      <a16:creationId xmlns:a16="http://schemas.microsoft.com/office/drawing/2014/main" id="{1B7314EA-2446-4905-BC41-75E767DC449B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Reference Data </a:t>
                  </a:r>
                </a:p>
              </p:txBody>
            </p:sp>
          </p:grpSp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6487A335-8122-424A-A937-D9DEE785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1042" y="5399104"/>
                <a:ext cx="213204" cy="225504"/>
              </a:xfrm>
              <a:prstGeom prst="rect">
                <a:avLst/>
              </a:prstGeom>
            </p:spPr>
          </p:pic>
        </p:grp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BA1D6D7C-120D-45EB-913A-D986CC115B8F}"/>
                </a:ext>
              </a:extLst>
            </p:cNvPr>
            <p:cNvSpPr/>
            <p:nvPr/>
          </p:nvSpPr>
          <p:spPr>
            <a:xfrm>
              <a:off x="6272367" y="2517586"/>
              <a:ext cx="5331618" cy="169788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5644C4F2-2991-48CD-A370-DEAD314F0A7C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65" y="4252596"/>
              <a:ext cx="0" cy="351703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FFFDE1B-799A-4971-B7F7-F58F647760E7}"/>
                </a:ext>
              </a:extLst>
            </p:cNvPr>
            <p:cNvSpPr txBox="1"/>
            <p:nvPr/>
          </p:nvSpPr>
          <p:spPr>
            <a:xfrm>
              <a:off x="8021514" y="4210046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Data science VM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02C95EC-85B4-4667-9F0F-AC5937565E91}"/>
                </a:ext>
              </a:extLst>
            </p:cNvPr>
            <p:cNvSpPr/>
            <p:nvPr/>
          </p:nvSpPr>
          <p:spPr>
            <a:xfrm>
              <a:off x="6262563" y="1719567"/>
              <a:ext cx="2644856" cy="56158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757FB05-E8C9-4DA1-8D7A-C0DF4D28FC42}"/>
                </a:ext>
              </a:extLst>
            </p:cNvPr>
            <p:cNvSpPr txBox="1"/>
            <p:nvPr/>
          </p:nvSpPr>
          <p:spPr>
            <a:xfrm>
              <a:off x="7017234" y="1463527"/>
              <a:ext cx="48891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CD/CI</a:t>
              </a: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F43AEFEF-AFAF-4361-B81D-8AE4A467E541}"/>
                </a:ext>
              </a:extLst>
            </p:cNvPr>
            <p:cNvCxnSpPr/>
            <p:nvPr/>
          </p:nvCxnSpPr>
          <p:spPr>
            <a:xfrm>
              <a:off x="8411547" y="4494538"/>
              <a:ext cx="0" cy="324586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169056AD-B6BD-4610-ADA2-9C3EC3BF0648}"/>
                </a:ext>
              </a:extLst>
            </p:cNvPr>
            <p:cNvCxnSpPr>
              <a:cxnSpLocks/>
            </p:cNvCxnSpPr>
            <p:nvPr/>
          </p:nvCxnSpPr>
          <p:spPr>
            <a:xfrm>
              <a:off x="6039526" y="3677706"/>
              <a:ext cx="345131" cy="1074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E297AAA1-B785-44CD-9438-8404C89F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208" y="1771405"/>
              <a:ext cx="1412339" cy="509127"/>
            </a:xfrm>
            <a:prstGeom prst="rect">
              <a:avLst/>
            </a:prstGeom>
          </p:spPr>
        </p:pic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CE3A1185-4CC7-4021-ADD3-CC248530A833}"/>
                </a:ext>
              </a:extLst>
            </p:cNvPr>
            <p:cNvSpPr txBox="1"/>
            <p:nvPr/>
          </p:nvSpPr>
          <p:spPr>
            <a:xfrm>
              <a:off x="6436853" y="1755646"/>
              <a:ext cx="60753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Jenkins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7D624B3B-9672-4A4F-8DB0-84EE1D3E0BEE}"/>
                </a:ext>
              </a:extLst>
            </p:cNvPr>
            <p:cNvSpPr txBox="1"/>
            <p:nvPr/>
          </p:nvSpPr>
          <p:spPr>
            <a:xfrm>
              <a:off x="8470052" y="1905731"/>
              <a:ext cx="22923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Git</a:t>
              </a:r>
            </a:p>
          </p:txBody>
        </p:sp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B2D39E20-487B-43B9-A127-37CAFA05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6947" y="1821680"/>
              <a:ext cx="1229032" cy="398619"/>
            </a:xfrm>
            <a:prstGeom prst="rect">
              <a:avLst/>
            </a:prstGeom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471CE648-4ACD-4FB4-828B-8AA84C740B9C}"/>
                </a:ext>
              </a:extLst>
            </p:cNvPr>
            <p:cNvSpPr txBox="1"/>
            <p:nvPr/>
          </p:nvSpPr>
          <p:spPr>
            <a:xfrm>
              <a:off x="10197265" y="1444033"/>
              <a:ext cx="982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Web service</a:t>
              </a: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81324CA7-5C12-468E-BFED-2BD35C3D9FEE}"/>
                </a:ext>
              </a:extLst>
            </p:cNvPr>
            <p:cNvSpPr/>
            <p:nvPr/>
          </p:nvSpPr>
          <p:spPr>
            <a:xfrm>
              <a:off x="8964184" y="1724513"/>
              <a:ext cx="1087376" cy="56158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EE1195B6-E29B-4DCF-8E8C-728BDCBCD637}"/>
                </a:ext>
              </a:extLst>
            </p:cNvPr>
            <p:cNvSpPr txBox="1"/>
            <p:nvPr/>
          </p:nvSpPr>
          <p:spPr>
            <a:xfrm>
              <a:off x="9098959" y="1435392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Docker</a:t>
              </a:r>
            </a:p>
          </p:txBody>
        </p:sp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F1BF6445-1768-4B67-99D4-EC13FE47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90281" y="1754690"/>
              <a:ext cx="599793" cy="484376"/>
            </a:xfrm>
            <a:prstGeom prst="rect">
              <a:avLst/>
            </a:prstGeom>
          </p:spPr>
        </p:pic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408BB2C-5001-45B8-BA68-082AAE8F1F0D}"/>
                </a:ext>
              </a:extLst>
            </p:cNvPr>
            <p:cNvGrpSpPr/>
            <p:nvPr/>
          </p:nvGrpSpPr>
          <p:grpSpPr>
            <a:xfrm>
              <a:off x="6102083" y="4313398"/>
              <a:ext cx="327882" cy="327880"/>
              <a:chOff x="6553814" y="4016627"/>
              <a:chExt cx="327882" cy="327880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1580DD77-14CC-475A-AD85-F3404F9D272B}"/>
                  </a:ext>
                </a:extLst>
              </p:cNvPr>
              <p:cNvSpPr/>
              <p:nvPr/>
            </p:nvSpPr>
            <p:spPr bwMode="auto">
              <a:xfrm>
                <a:off x="6553814" y="4016627"/>
                <a:ext cx="327882" cy="327880"/>
              </a:xfrm>
              <a:prstGeom prst="ellipse">
                <a:avLst/>
              </a:prstGeom>
              <a:solidFill>
                <a:srgbClr val="F8F8F8"/>
              </a:solidFill>
              <a:ln w="1905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Arial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85" name="Graphic 30">
                <a:extLst>
                  <a:ext uri="{FF2B5EF4-FFF2-40B4-BE49-F238E27FC236}">
                    <a16:creationId xmlns:a16="http://schemas.microsoft.com/office/drawing/2014/main" id="{EA7DEB00-5719-4C4D-9E5F-F04268CB0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26643" y="4111696"/>
                <a:ext cx="195832" cy="195832"/>
              </a:xfrm>
              <a:prstGeom prst="rect">
                <a:avLst/>
              </a:prstGeom>
            </p:spPr>
          </p:pic>
        </p:grp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7C7B4ABC-1A52-49FB-AACC-A6189D5EADB7}"/>
                </a:ext>
              </a:extLst>
            </p:cNvPr>
            <p:cNvCxnSpPr>
              <a:cxnSpLocks/>
            </p:cNvCxnSpPr>
            <p:nvPr/>
          </p:nvCxnSpPr>
          <p:spPr>
            <a:xfrm>
              <a:off x="7291636" y="2266550"/>
              <a:ext cx="0" cy="284266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76E6ADE4-6889-426E-A6C2-87CFCBEB5363}"/>
                </a:ext>
              </a:extLst>
            </p:cNvPr>
            <p:cNvCxnSpPr>
              <a:cxnSpLocks/>
            </p:cNvCxnSpPr>
            <p:nvPr/>
          </p:nvCxnSpPr>
          <p:spPr>
            <a:xfrm>
              <a:off x="9415284" y="2280532"/>
              <a:ext cx="0" cy="203055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76B504E-9493-4E5F-ADE9-B12EFA59A385}"/>
                </a:ext>
              </a:extLst>
            </p:cNvPr>
            <p:cNvCxnSpPr>
              <a:cxnSpLocks/>
            </p:cNvCxnSpPr>
            <p:nvPr/>
          </p:nvCxnSpPr>
          <p:spPr>
            <a:xfrm>
              <a:off x="10959879" y="2306767"/>
              <a:ext cx="0" cy="24404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8DA894F-D83D-4140-B780-5FED6FB677DD}"/>
                </a:ext>
              </a:extLst>
            </p:cNvPr>
            <p:cNvGrpSpPr/>
            <p:nvPr/>
          </p:nvGrpSpPr>
          <p:grpSpPr>
            <a:xfrm>
              <a:off x="6289409" y="5618509"/>
              <a:ext cx="5619099" cy="419617"/>
              <a:chOff x="-1405395" y="1352609"/>
              <a:chExt cx="5619099" cy="485011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185EFA23-B19B-4B18-BA91-89D8E5183A25}"/>
                  </a:ext>
                </a:extLst>
              </p:cNvPr>
              <p:cNvSpPr/>
              <p:nvPr/>
            </p:nvSpPr>
            <p:spPr>
              <a:xfrm rot="16200000">
                <a:off x="1170586" y="-1223372"/>
                <a:ext cx="467137" cy="5619099"/>
              </a:xfrm>
              <a:prstGeom prst="rect">
                <a:avLst/>
              </a:prstGeom>
              <a:solidFill>
                <a:srgbClr val="0EADC3">
                  <a:lumMod val="40000"/>
                  <a:lumOff val="60000"/>
                </a:srgbClr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F248F616-7AB8-40A0-AF22-A5A7E55B9C83}"/>
                  </a:ext>
                </a:extLst>
              </p:cNvPr>
              <p:cNvSpPr txBox="1"/>
              <p:nvPr/>
            </p:nvSpPr>
            <p:spPr>
              <a:xfrm>
                <a:off x="536332" y="1481878"/>
                <a:ext cx="1029449" cy="35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Reporting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519182E-AE06-4286-B990-EDBCDD108D82}"/>
                </a:ext>
              </a:extLst>
            </p:cNvPr>
            <p:cNvSpPr txBox="1"/>
            <p:nvPr/>
          </p:nvSpPr>
          <p:spPr>
            <a:xfrm>
              <a:off x="6384657" y="3399246"/>
              <a:ext cx="7552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Notebooks</a:t>
              </a:r>
            </a:p>
          </p:txBody>
        </p:sp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09BABCE0-D4F1-4D43-B969-4C2D3B68F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6874" y="2926242"/>
              <a:ext cx="489386" cy="440284"/>
            </a:xfrm>
            <a:prstGeom prst="rect">
              <a:avLst/>
            </a:prstGeom>
          </p:spPr>
        </p:pic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D5AFAD9-400D-42CE-AD07-D4B713172511}"/>
                </a:ext>
              </a:extLst>
            </p:cNvPr>
            <p:cNvCxnSpPr>
              <a:cxnSpLocks/>
            </p:cNvCxnSpPr>
            <p:nvPr/>
          </p:nvCxnSpPr>
          <p:spPr>
            <a:xfrm>
              <a:off x="9685290" y="3166658"/>
              <a:ext cx="448306" cy="13780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D2DB1A8-2F52-482C-B081-39C3AF6F1A0C}"/>
                </a:ext>
              </a:extLst>
            </p:cNvPr>
            <p:cNvSpPr/>
            <p:nvPr/>
          </p:nvSpPr>
          <p:spPr>
            <a:xfrm>
              <a:off x="7156400" y="2684084"/>
              <a:ext cx="4260654" cy="11567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83EB8236-D405-41CB-9695-054710D66B8B}"/>
                </a:ext>
              </a:extLst>
            </p:cNvPr>
            <p:cNvGrpSpPr/>
            <p:nvPr/>
          </p:nvGrpSpPr>
          <p:grpSpPr>
            <a:xfrm>
              <a:off x="7328008" y="2717816"/>
              <a:ext cx="3751828" cy="951285"/>
              <a:chOff x="7345048" y="3209081"/>
              <a:chExt cx="3751828" cy="951285"/>
            </a:xfrm>
          </p:grpSpPr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429AC9D6-5221-471C-AF4C-6CF4B68865C4}"/>
                  </a:ext>
                </a:extLst>
              </p:cNvPr>
              <p:cNvSpPr txBox="1"/>
              <p:nvPr/>
            </p:nvSpPr>
            <p:spPr>
              <a:xfrm>
                <a:off x="10496259" y="3975700"/>
                <a:ext cx="4440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PMML</a:t>
                </a: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A2E3376C-04DC-4006-979F-4534E07E4335}"/>
                  </a:ext>
                </a:extLst>
              </p:cNvPr>
              <p:cNvGrpSpPr/>
              <p:nvPr/>
            </p:nvGrpSpPr>
            <p:grpSpPr>
              <a:xfrm>
                <a:off x="7345048" y="3209081"/>
                <a:ext cx="3751828" cy="911665"/>
                <a:chOff x="7345048" y="3209081"/>
                <a:chExt cx="3751828" cy="911665"/>
              </a:xfrm>
            </p:grpSpPr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E9986223-B8DE-452F-8FBD-44024BF38652}"/>
                    </a:ext>
                  </a:extLst>
                </p:cNvPr>
                <p:cNvSpPr txBox="1"/>
                <p:nvPr/>
              </p:nvSpPr>
              <p:spPr>
                <a:xfrm>
                  <a:off x="7345048" y="3882282"/>
                  <a:ext cx="83356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17171"/>
                      </a:solidFill>
                      <a:effectLst/>
                      <a:uLnTx/>
                      <a:uFillTx/>
                    </a:rPr>
                    <a:t>Rule Engine</a:t>
                  </a:r>
                </a:p>
              </p:txBody>
            </p:sp>
            <p:cxnSp>
              <p:nvCxnSpPr>
                <p:cNvPr id="377" name="Straight Arrow Connector 376">
                  <a:extLst>
                    <a:ext uri="{FF2B5EF4-FFF2-40B4-BE49-F238E27FC236}">
                      <a16:creationId xmlns:a16="http://schemas.microsoft.com/office/drawing/2014/main" id="{3B4AE68F-E67F-4626-BA7E-7D5879643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29579" y="3598099"/>
                  <a:ext cx="448306" cy="1378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1717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EBDA8BC6-A1A0-45EB-91C6-27FD73073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14313" y="3476732"/>
                  <a:ext cx="782563" cy="422336"/>
                </a:xfrm>
                <a:prstGeom prst="rect">
                  <a:avLst/>
                </a:prstGeom>
                <a:ln>
                  <a:solidFill>
                    <a:srgbClr val="717171"/>
                  </a:solidFill>
                </a:ln>
              </p:spPr>
            </p:pic>
            <p:pic>
              <p:nvPicPr>
                <p:cNvPr id="379" name="Picture 378">
                  <a:extLst>
                    <a:ext uri="{FF2B5EF4-FFF2-40B4-BE49-F238E27FC236}">
                      <a16:creationId xmlns:a16="http://schemas.microsoft.com/office/drawing/2014/main" id="{D25011A3-C891-4D71-8D5E-276EE1CD5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4175" y="3424767"/>
                  <a:ext cx="533491" cy="471934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Image result for natural language processing icon">
                  <a:extLst>
                    <a:ext uri="{FF2B5EF4-FFF2-40B4-BE49-F238E27FC236}">
                      <a16:creationId xmlns:a16="http://schemas.microsoft.com/office/drawing/2014/main" id="{F89D564E-4520-4670-8664-41A7A26E81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6441" y="3209081"/>
                  <a:ext cx="750615" cy="7803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86C335B1-6988-4532-9479-98EFE76F28EE}"/>
                    </a:ext>
                  </a:extLst>
                </p:cNvPr>
                <p:cNvSpPr txBox="1"/>
                <p:nvPr/>
              </p:nvSpPr>
              <p:spPr>
                <a:xfrm>
                  <a:off x="8891560" y="3936080"/>
                  <a:ext cx="7268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17171"/>
                      </a:solidFill>
                      <a:effectLst/>
                      <a:uLnTx/>
                      <a:uFillTx/>
                    </a:rPr>
                    <a:t>ML Engine</a:t>
                  </a:r>
                </a:p>
              </p:txBody>
            </p:sp>
          </p:grpSp>
        </p:grp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B8B901F-929F-4E49-B6C4-B9E83BB59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593" y="3114852"/>
              <a:ext cx="246815" cy="1857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39142D3F-2394-4AA7-AB6F-F5F8FA578DFF}"/>
                </a:ext>
              </a:extLst>
            </p:cNvPr>
            <p:cNvGrpSpPr/>
            <p:nvPr/>
          </p:nvGrpSpPr>
          <p:grpSpPr>
            <a:xfrm>
              <a:off x="7055806" y="3662376"/>
              <a:ext cx="392402" cy="333473"/>
              <a:chOff x="1970320" y="1607335"/>
              <a:chExt cx="327882" cy="327880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37ACE002-48C7-404B-9441-81000DC9F103}"/>
                  </a:ext>
                </a:extLst>
              </p:cNvPr>
              <p:cNvSpPr/>
              <p:nvPr/>
            </p:nvSpPr>
            <p:spPr bwMode="auto">
              <a:xfrm>
                <a:off x="1970320" y="1607335"/>
                <a:ext cx="327882" cy="327880"/>
              </a:xfrm>
              <a:prstGeom prst="ellipse">
                <a:avLst/>
              </a:prstGeom>
              <a:solidFill>
                <a:srgbClr val="F8F8F8"/>
              </a:solidFill>
              <a:ln w="1905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Arial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73" name="Picture 372">
                <a:extLst>
                  <a:ext uri="{FF2B5EF4-FFF2-40B4-BE49-F238E27FC236}">
                    <a16:creationId xmlns:a16="http://schemas.microsoft.com/office/drawing/2014/main" id="{FB842CDC-8784-4366-B233-60C205F9B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8254" y="1675904"/>
                <a:ext cx="212013" cy="190741"/>
              </a:xfrm>
              <a:prstGeom prst="rect">
                <a:avLst/>
              </a:prstGeom>
            </p:spPr>
          </p:pic>
        </p:grp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897DC8D8-4FE3-4628-AC77-10634F45EF7C}"/>
                </a:ext>
              </a:extLst>
            </p:cNvPr>
            <p:cNvCxnSpPr>
              <a:cxnSpLocks/>
            </p:cNvCxnSpPr>
            <p:nvPr/>
          </p:nvCxnSpPr>
          <p:spPr>
            <a:xfrm>
              <a:off x="9586978" y="3122670"/>
              <a:ext cx="448306" cy="13780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8ADA6BFC-E659-4AFA-BAF1-2868EF0A4256}"/>
                </a:ext>
              </a:extLst>
            </p:cNvPr>
            <p:cNvGrpSpPr/>
            <p:nvPr/>
          </p:nvGrpSpPr>
          <p:grpSpPr>
            <a:xfrm>
              <a:off x="4569184" y="2529550"/>
              <a:ext cx="1396091" cy="1738048"/>
              <a:chOff x="4543215" y="2552767"/>
              <a:chExt cx="1396091" cy="1738048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401DD5F1-9B27-4BBF-8F75-718786D81133}"/>
                  </a:ext>
                </a:extLst>
              </p:cNvPr>
              <p:cNvSpPr/>
              <p:nvPr/>
            </p:nvSpPr>
            <p:spPr>
              <a:xfrm>
                <a:off x="4543215" y="2552767"/>
                <a:ext cx="1396091" cy="1738048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B389029-2DA3-4BB1-9077-0A40D361A9F4}"/>
                  </a:ext>
                </a:extLst>
              </p:cNvPr>
              <p:cNvGrpSpPr/>
              <p:nvPr/>
            </p:nvGrpSpPr>
            <p:grpSpPr>
              <a:xfrm>
                <a:off x="4636930" y="2876340"/>
                <a:ext cx="1210963" cy="521999"/>
                <a:chOff x="635271" y="2743846"/>
                <a:chExt cx="2134995" cy="522135"/>
              </a:xfrm>
            </p:grpSpPr>
            <p:sp>
              <p:nvSpPr>
                <p:cNvPr id="370" name="Rounded Rectangle 34">
                  <a:extLst>
                    <a:ext uri="{FF2B5EF4-FFF2-40B4-BE49-F238E27FC236}">
                      <a16:creationId xmlns:a16="http://schemas.microsoft.com/office/drawing/2014/main" id="{E780A061-908E-4866-BA5E-C7A2C47F1779}"/>
                    </a:ext>
                  </a:extLst>
                </p:cNvPr>
                <p:cNvSpPr/>
                <p:nvPr/>
              </p:nvSpPr>
              <p:spPr>
                <a:xfrm>
                  <a:off x="639714" y="2941320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Products </a:t>
                  </a:r>
                </a:p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Shops</a:t>
                  </a:r>
                </a:p>
              </p:txBody>
            </p:sp>
            <p:sp>
              <p:nvSpPr>
                <p:cNvPr id="371" name="Rounded Rectangle 41">
                  <a:extLst>
                    <a:ext uri="{FF2B5EF4-FFF2-40B4-BE49-F238E27FC236}">
                      <a16:creationId xmlns:a16="http://schemas.microsoft.com/office/drawing/2014/main" id="{94EF41A3-06BF-4EEE-87CA-0A30A1F73050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Auto linking </a:t>
                  </a:r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FD7A288A-6CAA-42B6-A1B6-2F4BE4212FB1}"/>
                  </a:ext>
                </a:extLst>
              </p:cNvPr>
              <p:cNvGrpSpPr/>
              <p:nvPr/>
            </p:nvGrpSpPr>
            <p:grpSpPr>
              <a:xfrm>
                <a:off x="4628297" y="3600093"/>
                <a:ext cx="1217076" cy="531750"/>
                <a:chOff x="620051" y="2743846"/>
                <a:chExt cx="2145772" cy="531889"/>
              </a:xfrm>
            </p:grpSpPr>
            <p:sp>
              <p:nvSpPr>
                <p:cNvPr id="368" name="Rounded Rectangle 34">
                  <a:extLst>
                    <a:ext uri="{FF2B5EF4-FFF2-40B4-BE49-F238E27FC236}">
                      <a16:creationId xmlns:a16="http://schemas.microsoft.com/office/drawing/2014/main" id="{E6FB6621-9C47-479C-AE02-3531F95083D9}"/>
                    </a:ext>
                  </a:extLst>
                </p:cNvPr>
                <p:cNvSpPr/>
                <p:nvPr/>
              </p:nvSpPr>
              <p:spPr>
                <a:xfrm>
                  <a:off x="620051" y="2951074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0" indent="0" algn="ctr" defTabSz="3265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Calculated </a:t>
                  </a:r>
                  <a:r>
                    <a:rPr kumimoji="0" lang="en-GB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demogs</a:t>
                  </a:r>
                  <a:endPara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ounded Rectangle 41">
                  <a:extLst>
                    <a:ext uri="{FF2B5EF4-FFF2-40B4-BE49-F238E27FC236}">
                      <a16:creationId xmlns:a16="http://schemas.microsoft.com/office/drawing/2014/main" id="{49CB0DA6-D42A-433B-9C97-51A9875C6212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Demogs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0D4DFF72-B2D4-4435-AA4A-219AF528F300}"/>
                  </a:ext>
                </a:extLst>
              </p:cNvPr>
              <p:cNvSpPr txBox="1"/>
              <p:nvPr/>
            </p:nvSpPr>
            <p:spPr>
              <a:xfrm>
                <a:off x="4694470" y="256410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Zone 2</a:t>
                </a:r>
              </a:p>
            </p:txBody>
          </p:sp>
        </p:grp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102F86B3-6F7F-4FD9-BD94-742A2357E97F}"/>
                </a:ext>
              </a:extLst>
            </p:cNvPr>
            <p:cNvSpPr/>
            <p:nvPr/>
          </p:nvSpPr>
          <p:spPr>
            <a:xfrm rot="16200000">
              <a:off x="8823466" y="2243124"/>
              <a:ext cx="467137" cy="5619099"/>
            </a:xfrm>
            <a:prstGeom prst="rect">
              <a:avLst/>
            </a:prstGeom>
            <a:solidFill>
              <a:srgbClr val="96C11D">
                <a:lumMod val="40000"/>
                <a:lumOff val="60000"/>
              </a:srgbClr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sp>
          <p:nvSpPr>
            <p:cNvPr id="351" name="Google Shape;6109;p200">
              <a:extLst>
                <a:ext uri="{FF2B5EF4-FFF2-40B4-BE49-F238E27FC236}">
                  <a16:creationId xmlns:a16="http://schemas.microsoft.com/office/drawing/2014/main" id="{F7922F74-954F-4565-A639-77498960BE2B}"/>
                </a:ext>
              </a:extLst>
            </p:cNvPr>
            <p:cNvSpPr txBox="1"/>
            <p:nvPr/>
          </p:nvSpPr>
          <p:spPr>
            <a:xfrm>
              <a:off x="10755274" y="4932505"/>
              <a:ext cx="908499" cy="27273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84E97"/>
              </a:solidFill>
              <a:prstDash val="sysDash"/>
              <a:miter lim="800000"/>
            </a:ln>
            <a:effectLst/>
          </p:spPr>
          <p:txBody>
            <a:bodyPr spcFirstLastPara="1" wrap="square" lIns="179253" tIns="143388" rIns="179253" bIns="143388" anchor="ctr" anchorCtr="0"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  <a:sym typeface="Quattrocento Sans"/>
                </a:rPr>
                <a:t>Model outputs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6427729F-7F5F-4ED6-AA9C-32F66D0A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028" y="5176928"/>
              <a:ext cx="206704" cy="218629"/>
            </a:xfrm>
            <a:prstGeom prst="rect">
              <a:avLst/>
            </a:prstGeom>
          </p:spPr>
        </p:pic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5853529F-D126-4769-930B-07450A8C940C}"/>
                </a:ext>
              </a:extLst>
            </p:cNvPr>
            <p:cNvSpPr txBox="1"/>
            <p:nvPr/>
          </p:nvSpPr>
          <p:spPr>
            <a:xfrm>
              <a:off x="7948837" y="4933322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Analytical mart</a:t>
              </a:r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44F991CF-F52A-418E-9FD2-825C828D72B2}"/>
                </a:ext>
              </a:extLst>
            </p:cNvPr>
            <p:cNvGrpSpPr/>
            <p:nvPr/>
          </p:nvGrpSpPr>
          <p:grpSpPr>
            <a:xfrm>
              <a:off x="4552778" y="1410144"/>
              <a:ext cx="1493255" cy="954462"/>
              <a:chOff x="4552778" y="1410144"/>
              <a:chExt cx="1493255" cy="954462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5DD23D23-E466-4DDC-A78A-0DBC38C4E726}"/>
                  </a:ext>
                </a:extLst>
              </p:cNvPr>
              <p:cNvSpPr/>
              <p:nvPr/>
            </p:nvSpPr>
            <p:spPr>
              <a:xfrm>
                <a:off x="4552778" y="1412133"/>
                <a:ext cx="1396090" cy="822917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6CC06BEA-E694-4FDF-87D3-E49E5BCFE7B0}"/>
                  </a:ext>
                </a:extLst>
              </p:cNvPr>
              <p:cNvSpPr txBox="1"/>
              <p:nvPr/>
            </p:nvSpPr>
            <p:spPr>
              <a:xfrm flipH="1">
                <a:off x="4823741" y="1410144"/>
                <a:ext cx="603361" cy="2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Zone1</a:t>
                </a:r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3604E70F-44BB-4788-BAC9-39902B2F3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9329" y="2145977"/>
                <a:ext cx="206704" cy="218629"/>
              </a:xfrm>
              <a:prstGeom prst="rect">
                <a:avLst/>
              </a:prstGeom>
            </p:spPr>
          </p:pic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BF47AC38-E654-41C7-89F1-F5507C1965CE}"/>
                  </a:ext>
                </a:extLst>
              </p:cNvPr>
              <p:cNvGrpSpPr/>
              <p:nvPr/>
            </p:nvGrpSpPr>
            <p:grpSpPr>
              <a:xfrm>
                <a:off x="4603495" y="1728246"/>
                <a:ext cx="1215750" cy="448716"/>
                <a:chOff x="620051" y="2745014"/>
                <a:chExt cx="2143435" cy="448834"/>
              </a:xfrm>
            </p:grpSpPr>
            <p:sp>
              <p:nvSpPr>
                <p:cNvPr id="362" name="Rounded Rectangle 34">
                  <a:extLst>
                    <a:ext uri="{FF2B5EF4-FFF2-40B4-BE49-F238E27FC236}">
                      <a16:creationId xmlns:a16="http://schemas.microsoft.com/office/drawing/2014/main" id="{B1B1A54E-D22F-4AF2-A14F-844FFC97D41A}"/>
                    </a:ext>
                  </a:extLst>
                </p:cNvPr>
                <p:cNvSpPr/>
                <p:nvPr/>
              </p:nvSpPr>
              <p:spPr>
                <a:xfrm>
                  <a:off x="620051" y="2951074"/>
                  <a:ext cx="2130552" cy="242774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0" indent="0" algn="ctr" defTabSz="3265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Receipts </a:t>
                  </a:r>
                </a:p>
              </p:txBody>
            </p:sp>
            <p:sp>
              <p:nvSpPr>
                <p:cNvPr id="363" name="Rounded Rectangle 41">
                  <a:extLst>
                    <a:ext uri="{FF2B5EF4-FFF2-40B4-BE49-F238E27FC236}">
                      <a16:creationId xmlns:a16="http://schemas.microsoft.com/office/drawing/2014/main" id="{25832FEA-34C5-40B4-9E84-AA276668BF58}"/>
                    </a:ext>
                  </a:extLst>
                </p:cNvPr>
                <p:cNvSpPr/>
                <p:nvPr/>
              </p:nvSpPr>
              <p:spPr>
                <a:xfrm>
                  <a:off x="632934" y="2745014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Weekly data</a:t>
                  </a:r>
                </a:p>
              </p:txBody>
            </p:sp>
          </p:grpSp>
        </p:grp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82B431AF-BAEE-4CA6-8D0D-4CCF6CC3943F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>
              <a:off x="5250823" y="2235050"/>
              <a:ext cx="6935" cy="367573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49711EE1-E1A1-4176-9604-B5082D62F5A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949" y="5237294"/>
              <a:ext cx="0" cy="381215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357" name="Picture 356">
              <a:extLst>
                <a:ext uri="{FF2B5EF4-FFF2-40B4-BE49-F238E27FC236}">
                  <a16:creationId xmlns:a16="http://schemas.microsoft.com/office/drawing/2014/main" id="{57B39BE0-F3FF-4805-8B52-A764F1DF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3312" y="4168141"/>
              <a:ext cx="235362" cy="248941"/>
            </a:xfrm>
            <a:prstGeom prst="rect">
              <a:avLst/>
            </a:prstGeom>
          </p:spPr>
        </p:pic>
      </p:grpSp>
      <p:sp>
        <p:nvSpPr>
          <p:cNvPr id="391" name="Rounded Rectangle 34">
            <a:extLst>
              <a:ext uri="{FF2B5EF4-FFF2-40B4-BE49-F238E27FC236}">
                <a16:creationId xmlns:a16="http://schemas.microsoft.com/office/drawing/2014/main" id="{80DF19A2-B0F2-4174-BF66-31D96F6B4F46}"/>
              </a:ext>
            </a:extLst>
          </p:cNvPr>
          <p:cNvSpPr/>
          <p:nvPr/>
        </p:nvSpPr>
        <p:spPr>
          <a:xfrm>
            <a:off x="195944" y="1772664"/>
            <a:ext cx="3979692" cy="796216"/>
          </a:xfrm>
          <a:prstGeom prst="rect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91416" tIns="0" rIns="0" bIns="0" numCol="1" spcCol="1270" anchor="b" anchorCtr="0">
            <a:noAutofit/>
          </a:bodyPr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1EDD1FFE-5128-423F-8216-3D5E2EF0B657}"/>
              </a:ext>
            </a:extLst>
          </p:cNvPr>
          <p:cNvSpPr txBox="1"/>
          <p:nvPr/>
        </p:nvSpPr>
        <p:spPr>
          <a:xfrm>
            <a:off x="231851" y="1820780"/>
            <a:ext cx="394077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Cost effective solution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Using native libraries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Align to the existing system</a:t>
            </a: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B591DF3-A9E6-47C6-85BA-D61417FDF675}"/>
              </a:ext>
            </a:extLst>
          </p:cNvPr>
          <p:cNvSpPr/>
          <p:nvPr/>
        </p:nvSpPr>
        <p:spPr>
          <a:xfrm>
            <a:off x="195944" y="1548187"/>
            <a:ext cx="3989705" cy="205102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18852" tIns="15043" rIns="18852" bIns="15043" numCol="1" spcCol="1270" anchor="ctr" anchorCtr="0">
            <a:noAutofit/>
          </a:bodyPr>
          <a:lstStyle/>
          <a:p>
            <a:pPr marL="0" marR="0" lvl="0" indent="0" algn="ctr" defTabSz="266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F1B26751-D53B-42BA-9ABA-0DB8DD6C11F5}"/>
              </a:ext>
            </a:extLst>
          </p:cNvPr>
          <p:cNvSpPr/>
          <p:nvPr/>
        </p:nvSpPr>
        <p:spPr>
          <a:xfrm>
            <a:off x="185931" y="2764306"/>
            <a:ext cx="3989705" cy="205102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18852" tIns="15043" rIns="18852" bIns="15043" numCol="1" spcCol="1270" anchor="ctr" anchorCtr="0">
            <a:noAutofit/>
          </a:bodyPr>
          <a:lstStyle/>
          <a:p>
            <a:pPr marL="0" marR="0" lvl="0" indent="0" algn="ctr" defTabSz="266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395" name="Rounded Rectangle 34">
            <a:extLst>
              <a:ext uri="{FF2B5EF4-FFF2-40B4-BE49-F238E27FC236}">
                <a16:creationId xmlns:a16="http://schemas.microsoft.com/office/drawing/2014/main" id="{CD17CA38-8E26-4DCE-8B4E-ECE7534F43D5}"/>
              </a:ext>
            </a:extLst>
          </p:cNvPr>
          <p:cNvSpPr/>
          <p:nvPr/>
        </p:nvSpPr>
        <p:spPr>
          <a:xfrm>
            <a:off x="181444" y="2958706"/>
            <a:ext cx="3979692" cy="1783591"/>
          </a:xfrm>
          <a:prstGeom prst="rect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91416" tIns="0" rIns="0" bIns="0" numCol="1" spcCol="1270" anchor="b" anchorCtr="0">
            <a:noAutofit/>
          </a:bodyPr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68D58EC0-906A-4E88-B540-A5F96E5EFEFB}"/>
              </a:ext>
            </a:extLst>
          </p:cNvPr>
          <p:cNvSpPr txBox="1"/>
          <p:nvPr/>
        </p:nvSpPr>
        <p:spPr>
          <a:xfrm>
            <a:off x="244090" y="2995803"/>
            <a:ext cx="3940778" cy="1733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Performance bottle neck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Custom build solution : model objects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Pickle file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Creating PMML file &amp; ingratiation with docker host as web service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Creating rest API’s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Scheduling batch jobs</a:t>
            </a:r>
          </a:p>
          <a:p>
            <a:pPr marL="285750" marR="0" lvl="0" indent="-285750" defTabSz="91440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676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Option2  : Azure ML services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5F3647-CA9D-4D65-911F-979A59A2888A}"/>
              </a:ext>
            </a:extLst>
          </p:cNvPr>
          <p:cNvSpPr/>
          <p:nvPr/>
        </p:nvSpPr>
        <p:spPr>
          <a:xfrm>
            <a:off x="733495" y="979719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17FE87-B382-4C2A-965E-0D81F0128F42}"/>
              </a:ext>
            </a:extLst>
          </p:cNvPr>
          <p:cNvSpPr/>
          <p:nvPr/>
        </p:nvSpPr>
        <p:spPr>
          <a:xfrm>
            <a:off x="2007823" y="979719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81B4F7B-0523-4529-8165-78FB9EA17940}"/>
              </a:ext>
            </a:extLst>
          </p:cNvPr>
          <p:cNvCxnSpPr>
            <a:cxnSpLocks/>
            <a:stCxn id="101" idx="3"/>
            <a:endCxn id="102" idx="1"/>
          </p:cNvCxnSpPr>
          <p:nvPr/>
        </p:nvCxnSpPr>
        <p:spPr>
          <a:xfrm>
            <a:off x="1821760" y="1192604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619082-33A4-4E3B-8A5C-825E3E02A9D2}"/>
              </a:ext>
            </a:extLst>
          </p:cNvPr>
          <p:cNvSpPr/>
          <p:nvPr/>
        </p:nvSpPr>
        <p:spPr>
          <a:xfrm>
            <a:off x="3282151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11DA5FD-C1B8-47C4-9465-CE28A58BD889}"/>
              </a:ext>
            </a:extLst>
          </p:cNvPr>
          <p:cNvSpPr/>
          <p:nvPr/>
        </p:nvSpPr>
        <p:spPr>
          <a:xfrm>
            <a:off x="4556479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3C40A86-0015-4FB4-92C3-A65843F57D7C}"/>
              </a:ext>
            </a:extLst>
          </p:cNvPr>
          <p:cNvSpPr/>
          <p:nvPr/>
        </p:nvSpPr>
        <p:spPr>
          <a:xfrm>
            <a:off x="5824948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1F28BDA-C779-432F-9D48-86B32F63D329}"/>
              </a:ext>
            </a:extLst>
          </p:cNvPr>
          <p:cNvSpPr/>
          <p:nvPr/>
        </p:nvSpPr>
        <p:spPr>
          <a:xfrm>
            <a:off x="7093417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7067F5-40B0-4CFC-93AA-A1A06E75DC73}"/>
              </a:ext>
            </a:extLst>
          </p:cNvPr>
          <p:cNvSpPr/>
          <p:nvPr/>
        </p:nvSpPr>
        <p:spPr>
          <a:xfrm>
            <a:off x="8361886" y="979718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E4905D2-12C3-49DA-AA64-C6E9FD897695}"/>
              </a:ext>
            </a:extLst>
          </p:cNvPr>
          <p:cNvSpPr/>
          <p:nvPr/>
        </p:nvSpPr>
        <p:spPr>
          <a:xfrm>
            <a:off x="9630355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D6B63C2-DA57-40F5-AA16-6DD20DB202DF}"/>
              </a:ext>
            </a:extLst>
          </p:cNvPr>
          <p:cNvSpPr/>
          <p:nvPr/>
        </p:nvSpPr>
        <p:spPr>
          <a:xfrm>
            <a:off x="10898824" y="979717"/>
            <a:ext cx="1088265" cy="4257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CEF2372-C8CA-46F3-A93A-AE5CF950FE9F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4370416" y="1192602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9181128-2C98-4376-BE94-D2BB9F95451F}"/>
              </a:ext>
            </a:extLst>
          </p:cNvPr>
          <p:cNvCxnSpPr>
            <a:cxnSpLocks/>
            <a:stCxn id="105" idx="3"/>
            <a:endCxn id="106" idx="1"/>
          </p:cNvCxnSpPr>
          <p:nvPr/>
        </p:nvCxnSpPr>
        <p:spPr>
          <a:xfrm>
            <a:off x="5644744" y="1192602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B98241C-DF2D-42C8-B909-2531FD7238BE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6913213" y="1192602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082359-8D20-4BC4-A74B-EE0367E17E7D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8181682" y="1192602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2929C3-2532-448B-BB69-DB91D3BC3F5A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 flipV="1">
            <a:off x="9450151" y="1192602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5C30DB-E06C-4565-9258-EFFD293A4619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10718620" y="1192602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F465EAB-D31C-40F8-B0E9-7B16BBDB1332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3096088" y="1192602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C75595-DDF8-4B16-9E2C-C3F7854DE343}"/>
              </a:ext>
            </a:extLst>
          </p:cNvPr>
          <p:cNvGrpSpPr/>
          <p:nvPr/>
        </p:nvGrpSpPr>
        <p:grpSpPr>
          <a:xfrm>
            <a:off x="4404665" y="1720123"/>
            <a:ext cx="7355730" cy="4653187"/>
            <a:chOff x="4552778" y="1384940"/>
            <a:chExt cx="7355730" cy="46531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C408816-CFD1-42B1-903F-4E2BEE394085}"/>
                </a:ext>
              </a:extLst>
            </p:cNvPr>
            <p:cNvSpPr/>
            <p:nvPr/>
          </p:nvSpPr>
          <p:spPr>
            <a:xfrm>
              <a:off x="7244652" y="2681077"/>
              <a:ext cx="4138590" cy="135594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F93615-BB23-4E7F-B2A0-3BB7477EB1A4}"/>
                </a:ext>
              </a:extLst>
            </p:cNvPr>
            <p:cNvSpPr/>
            <p:nvPr/>
          </p:nvSpPr>
          <p:spPr>
            <a:xfrm>
              <a:off x="6142920" y="1384940"/>
              <a:ext cx="5707608" cy="3117779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12A09CC-52E9-4647-BE2A-A1D6526576B2}"/>
                </a:ext>
              </a:extLst>
            </p:cNvPr>
            <p:cNvGrpSpPr/>
            <p:nvPr/>
          </p:nvGrpSpPr>
          <p:grpSpPr>
            <a:xfrm>
              <a:off x="4569102" y="4647295"/>
              <a:ext cx="1515144" cy="977313"/>
              <a:chOff x="4569102" y="4647295"/>
              <a:chExt cx="1515144" cy="977313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00AFAAF-B2F2-4E51-B695-E97BE139C3F2}"/>
                  </a:ext>
                </a:extLst>
              </p:cNvPr>
              <p:cNvSpPr/>
              <p:nvPr/>
            </p:nvSpPr>
            <p:spPr>
              <a:xfrm>
                <a:off x="4569102" y="4647295"/>
                <a:ext cx="1407697" cy="864612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362E8-EA45-46B4-885E-337BF13CD2D1}"/>
                  </a:ext>
                </a:extLst>
              </p:cNvPr>
              <p:cNvGrpSpPr/>
              <p:nvPr/>
            </p:nvGrpSpPr>
            <p:grpSpPr>
              <a:xfrm>
                <a:off x="4645143" y="4817026"/>
                <a:ext cx="1210963" cy="521999"/>
                <a:chOff x="635271" y="2743846"/>
                <a:chExt cx="2134995" cy="522135"/>
              </a:xfrm>
            </p:grpSpPr>
            <p:sp>
              <p:nvSpPr>
                <p:cNvPr id="178" name="Rounded Rectangle 34">
                  <a:extLst>
                    <a:ext uri="{FF2B5EF4-FFF2-40B4-BE49-F238E27FC236}">
                      <a16:creationId xmlns:a16="http://schemas.microsoft.com/office/drawing/2014/main" id="{C99E6E27-413D-492B-A3E0-FEBADF1F0933}"/>
                    </a:ext>
                  </a:extLst>
                </p:cNvPr>
                <p:cNvSpPr/>
                <p:nvPr/>
              </p:nvSpPr>
              <p:spPr>
                <a:xfrm>
                  <a:off x="639714" y="2941320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Products </a:t>
                  </a:r>
                </a:p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Shops</a:t>
                  </a:r>
                </a:p>
              </p:txBody>
            </p:sp>
            <p:sp>
              <p:nvSpPr>
                <p:cNvPr id="179" name="Rounded Rectangle 41">
                  <a:extLst>
                    <a:ext uri="{FF2B5EF4-FFF2-40B4-BE49-F238E27FC236}">
                      <a16:creationId xmlns:a16="http://schemas.microsoft.com/office/drawing/2014/main" id="{48C92B3A-E3F7-4192-8CCF-B22BCEF73418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Reference Data </a:t>
                  </a:r>
                </a:p>
              </p:txBody>
            </p:sp>
          </p:grpSp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1E4CA040-44EC-4885-988C-486DF0039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1042" y="5399104"/>
                <a:ext cx="213204" cy="225504"/>
              </a:xfrm>
              <a:prstGeom prst="rect">
                <a:avLst/>
              </a:prstGeom>
              <a:solidFill>
                <a:srgbClr val="1DB3E8"/>
              </a:solidFill>
              <a:ln/>
            </p:spPr>
          </p:pic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713C28E-13CC-4553-8F8B-4432C1A640AE}"/>
                </a:ext>
              </a:extLst>
            </p:cNvPr>
            <p:cNvSpPr/>
            <p:nvPr/>
          </p:nvSpPr>
          <p:spPr>
            <a:xfrm>
              <a:off x="6272367" y="2517586"/>
              <a:ext cx="5331618" cy="169788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2304329-168F-43B0-8379-340F26A7829B}"/>
                </a:ext>
              </a:extLst>
            </p:cNvPr>
            <p:cNvCxnSpPr>
              <a:cxnSpLocks/>
            </p:cNvCxnSpPr>
            <p:nvPr/>
          </p:nvCxnSpPr>
          <p:spPr>
            <a:xfrm>
              <a:off x="5259965" y="4252596"/>
              <a:ext cx="0" cy="351703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EC2BDC9-2196-424F-8E0B-4338C616A465}"/>
                </a:ext>
              </a:extLst>
            </p:cNvPr>
            <p:cNvSpPr/>
            <p:nvPr/>
          </p:nvSpPr>
          <p:spPr>
            <a:xfrm>
              <a:off x="6262563" y="1719567"/>
              <a:ext cx="2644856" cy="56158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E9C6474-5839-4578-8570-30ABA486322D}"/>
                </a:ext>
              </a:extLst>
            </p:cNvPr>
            <p:cNvSpPr txBox="1"/>
            <p:nvPr/>
          </p:nvSpPr>
          <p:spPr>
            <a:xfrm>
              <a:off x="7000194" y="1490102"/>
              <a:ext cx="48891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CD/CI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31A5D05-FDCB-4A59-BC47-5881BE9863CE}"/>
                </a:ext>
              </a:extLst>
            </p:cNvPr>
            <p:cNvCxnSpPr/>
            <p:nvPr/>
          </p:nvCxnSpPr>
          <p:spPr>
            <a:xfrm>
              <a:off x="8411547" y="4494538"/>
              <a:ext cx="0" cy="324586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9BFC33B-E962-419C-87A6-C628C5BB4CD8}"/>
                </a:ext>
              </a:extLst>
            </p:cNvPr>
            <p:cNvCxnSpPr>
              <a:cxnSpLocks/>
            </p:cNvCxnSpPr>
            <p:nvPr/>
          </p:nvCxnSpPr>
          <p:spPr>
            <a:xfrm>
              <a:off x="6039526" y="3677706"/>
              <a:ext cx="345131" cy="1074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6140AEF-A621-446A-8A06-2AAFC99432EA}"/>
                </a:ext>
              </a:extLst>
            </p:cNvPr>
            <p:cNvSpPr/>
            <p:nvPr/>
          </p:nvSpPr>
          <p:spPr>
            <a:xfrm>
              <a:off x="8964183" y="1724513"/>
              <a:ext cx="2491716" cy="56158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C14BAFA-6935-40D2-ADCA-DA3C595A0630}"/>
                </a:ext>
              </a:extLst>
            </p:cNvPr>
            <p:cNvSpPr txBox="1"/>
            <p:nvPr/>
          </p:nvSpPr>
          <p:spPr>
            <a:xfrm>
              <a:off x="9123447" y="1502476"/>
              <a:ext cx="150522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39395" marR="5080" lvl="0" indent="-227329" defTabSz="91440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/>
                </a:rPr>
                <a:t>Azure</a:t>
              </a:r>
              <a:r>
                <a:rPr kumimoji="0" 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/>
                </a:rPr>
                <a:t> </a:t>
              </a:r>
              <a:r>
                <a:rPr kumimoji="0" lang="en-US" sz="1000" b="1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/>
                </a:rPr>
                <a:t>Container  Service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8D88337-87B4-4B28-A4A1-4712BC59E255}"/>
                </a:ext>
              </a:extLst>
            </p:cNvPr>
            <p:cNvSpPr/>
            <p:nvPr/>
          </p:nvSpPr>
          <p:spPr bwMode="auto">
            <a:xfrm>
              <a:off x="6102083" y="4313398"/>
              <a:ext cx="327882" cy="327880"/>
            </a:xfrm>
            <a:prstGeom prst="ellipse">
              <a:avLst/>
            </a:prstGeom>
            <a:solidFill>
              <a:srgbClr val="F8F8F8"/>
            </a:solidFill>
            <a:ln w="190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B15D311-2FD9-4428-94E2-BB71B4043909}"/>
                </a:ext>
              </a:extLst>
            </p:cNvPr>
            <p:cNvCxnSpPr>
              <a:cxnSpLocks/>
            </p:cNvCxnSpPr>
            <p:nvPr/>
          </p:nvCxnSpPr>
          <p:spPr>
            <a:xfrm>
              <a:off x="7291636" y="2266550"/>
              <a:ext cx="0" cy="284266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AAB77DA-5866-46DE-8F11-59FA19E8A78D}"/>
                </a:ext>
              </a:extLst>
            </p:cNvPr>
            <p:cNvCxnSpPr>
              <a:cxnSpLocks/>
            </p:cNvCxnSpPr>
            <p:nvPr/>
          </p:nvCxnSpPr>
          <p:spPr>
            <a:xfrm>
              <a:off x="9415284" y="2280532"/>
              <a:ext cx="0" cy="203055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FA02020-2F88-4F2A-864F-DEB7C2337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959879" y="2306767"/>
              <a:ext cx="0" cy="24404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6B1D79C-BD9C-4BDA-93F6-FBB8EA253181}"/>
                </a:ext>
              </a:extLst>
            </p:cNvPr>
            <p:cNvGrpSpPr/>
            <p:nvPr/>
          </p:nvGrpSpPr>
          <p:grpSpPr>
            <a:xfrm>
              <a:off x="6199845" y="5618509"/>
              <a:ext cx="5708663" cy="419618"/>
              <a:chOff x="-1494959" y="1352608"/>
              <a:chExt cx="5708663" cy="485012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D8F02BF-AD14-43CA-B3CF-C374C08207FB}"/>
                  </a:ext>
                </a:extLst>
              </p:cNvPr>
              <p:cNvSpPr/>
              <p:nvPr/>
            </p:nvSpPr>
            <p:spPr>
              <a:xfrm rot="16200000">
                <a:off x="1125804" y="-1268155"/>
                <a:ext cx="467137" cy="5708663"/>
              </a:xfrm>
              <a:prstGeom prst="rect">
                <a:avLst/>
              </a:prstGeom>
              <a:solidFill>
                <a:srgbClr val="0EADC3">
                  <a:lumMod val="40000"/>
                  <a:lumOff val="60000"/>
                </a:srgbClr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76B140D-D838-4226-8F54-D842880E543A}"/>
                  </a:ext>
                </a:extLst>
              </p:cNvPr>
              <p:cNvSpPr txBox="1"/>
              <p:nvPr/>
            </p:nvSpPr>
            <p:spPr>
              <a:xfrm>
                <a:off x="536332" y="1481878"/>
                <a:ext cx="1029449" cy="35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Reporting</a:t>
                </a: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F18725-1445-4FD8-8405-0A8AFFAD7E8A}"/>
                </a:ext>
              </a:extLst>
            </p:cNvPr>
            <p:cNvSpPr txBox="1"/>
            <p:nvPr/>
          </p:nvSpPr>
          <p:spPr>
            <a:xfrm>
              <a:off x="6384657" y="3399246"/>
              <a:ext cx="7552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Notebooks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CC3EE9A-6163-4F11-AB44-05EF4ED6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874" y="2926242"/>
              <a:ext cx="489386" cy="440284"/>
            </a:xfrm>
            <a:prstGeom prst="rect">
              <a:avLst/>
            </a:prstGeom>
            <a:solidFill>
              <a:srgbClr val="1DB3E8"/>
            </a:solidFill>
            <a:ln/>
          </p:spPr>
        </p:pic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6733A68-6B5A-4450-A6B4-6A0302B121D5}"/>
                </a:ext>
              </a:extLst>
            </p:cNvPr>
            <p:cNvCxnSpPr>
              <a:cxnSpLocks/>
            </p:cNvCxnSpPr>
            <p:nvPr/>
          </p:nvCxnSpPr>
          <p:spPr>
            <a:xfrm>
              <a:off x="9685290" y="3166658"/>
              <a:ext cx="448306" cy="13780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466C5EE-A00E-4473-A144-2C64B65E8742}"/>
                </a:ext>
              </a:extLst>
            </p:cNvPr>
            <p:cNvSpPr/>
            <p:nvPr/>
          </p:nvSpPr>
          <p:spPr>
            <a:xfrm>
              <a:off x="7195245" y="2670532"/>
              <a:ext cx="4260654" cy="11567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38912D4-79F6-4FAF-9A70-9DADA1D39801}"/>
                </a:ext>
              </a:extLst>
            </p:cNvPr>
            <p:cNvGrpSpPr/>
            <p:nvPr/>
          </p:nvGrpSpPr>
          <p:grpSpPr>
            <a:xfrm>
              <a:off x="7328008" y="2933502"/>
              <a:ext cx="3944012" cy="711110"/>
              <a:chOff x="7345048" y="3424767"/>
              <a:chExt cx="3944012" cy="711110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1AECA348-2948-488D-B608-E1FC7B66074A}"/>
                  </a:ext>
                </a:extLst>
              </p:cNvPr>
              <p:cNvSpPr txBox="1"/>
              <p:nvPr/>
            </p:nvSpPr>
            <p:spPr>
              <a:xfrm>
                <a:off x="10335273" y="3951211"/>
                <a:ext cx="9537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</a:rPr>
                  <a:t>Model images</a:t>
                </a: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07E02E6-CFEA-4B0C-8943-DA0C843A7556}"/>
                  </a:ext>
                </a:extLst>
              </p:cNvPr>
              <p:cNvGrpSpPr/>
              <p:nvPr/>
            </p:nvGrpSpPr>
            <p:grpSpPr>
              <a:xfrm>
                <a:off x="7345048" y="3424767"/>
                <a:ext cx="1019756" cy="642181"/>
                <a:chOff x="7345048" y="3424767"/>
                <a:chExt cx="1019756" cy="642181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57FE918E-B833-4EF7-BB08-DB46C4AAFC8B}"/>
                    </a:ext>
                  </a:extLst>
                </p:cNvPr>
                <p:cNvSpPr txBox="1"/>
                <p:nvPr/>
              </p:nvSpPr>
              <p:spPr>
                <a:xfrm>
                  <a:off x="7345048" y="3882282"/>
                  <a:ext cx="83356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17171"/>
                      </a:solidFill>
                      <a:effectLst/>
                      <a:uLnTx/>
                      <a:uFillTx/>
                    </a:rPr>
                    <a:t>Rule Engine</a:t>
                  </a:r>
                </a:p>
              </p:txBody>
            </p: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62B5F735-83EF-414C-B59A-92BBC4E00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2415" y="3612563"/>
                  <a:ext cx="372389" cy="162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1717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pic>
              <p:nvPicPr>
                <p:cNvPr id="172" name="Picture 171">
                  <a:extLst>
                    <a:ext uri="{FF2B5EF4-FFF2-40B4-BE49-F238E27FC236}">
                      <a16:creationId xmlns:a16="http://schemas.microsoft.com/office/drawing/2014/main" id="{6FCE7D14-CE00-4835-9FEA-B058A163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14175" y="3424767"/>
                  <a:ext cx="533491" cy="471934"/>
                </a:xfrm>
                <a:prstGeom prst="rect">
                  <a:avLst/>
                </a:prstGeom>
                <a:solidFill>
                  <a:srgbClr val="1DB3E8"/>
                </a:solidFill>
                <a:ln/>
              </p:spPr>
            </p:pic>
          </p:grpSp>
        </p:grp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DAFEE0B-8940-42C5-99E9-7C5C28382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593" y="3114852"/>
              <a:ext cx="246815" cy="18579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45B3D23-9933-4E0E-817C-E5A15876308D}"/>
                </a:ext>
              </a:extLst>
            </p:cNvPr>
            <p:cNvGrpSpPr/>
            <p:nvPr/>
          </p:nvGrpSpPr>
          <p:grpSpPr>
            <a:xfrm>
              <a:off x="7055806" y="3662376"/>
              <a:ext cx="392402" cy="333473"/>
              <a:chOff x="1970320" y="1607335"/>
              <a:chExt cx="327882" cy="327880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B0E46073-0853-4A56-82F5-32409F279B0F}"/>
                  </a:ext>
                </a:extLst>
              </p:cNvPr>
              <p:cNvSpPr/>
              <p:nvPr/>
            </p:nvSpPr>
            <p:spPr bwMode="auto">
              <a:xfrm>
                <a:off x="1970320" y="1607335"/>
                <a:ext cx="327882" cy="327880"/>
              </a:xfrm>
              <a:prstGeom prst="ellipse">
                <a:avLst/>
              </a:prstGeom>
              <a:solidFill>
                <a:srgbClr val="F8F8F8"/>
              </a:solidFill>
              <a:ln w="19050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Arial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EF849074-DD52-414D-8BA2-71479FC57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254" y="1675904"/>
                <a:ext cx="212013" cy="190741"/>
              </a:xfrm>
              <a:prstGeom prst="rect">
                <a:avLst/>
              </a:prstGeom>
              <a:solidFill>
                <a:srgbClr val="1DB3E8"/>
              </a:solidFill>
              <a:ln/>
            </p:spPr>
          </p:pic>
        </p:grp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EEED7A1-0DC4-4D2E-805E-24A5B50A1314}"/>
                </a:ext>
              </a:extLst>
            </p:cNvPr>
            <p:cNvCxnSpPr>
              <a:cxnSpLocks/>
            </p:cNvCxnSpPr>
            <p:nvPr/>
          </p:nvCxnSpPr>
          <p:spPr>
            <a:xfrm>
              <a:off x="9784130" y="3159768"/>
              <a:ext cx="448306" cy="13780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CB15C62-069D-43B2-A3BD-04B077E36072}"/>
                </a:ext>
              </a:extLst>
            </p:cNvPr>
            <p:cNvGrpSpPr/>
            <p:nvPr/>
          </p:nvGrpSpPr>
          <p:grpSpPr>
            <a:xfrm>
              <a:off x="4569184" y="2529550"/>
              <a:ext cx="1396091" cy="1738048"/>
              <a:chOff x="4543215" y="2552767"/>
              <a:chExt cx="1396091" cy="173804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6C212A9-FF4A-4D64-A059-9D01F999D46B}"/>
                  </a:ext>
                </a:extLst>
              </p:cNvPr>
              <p:cNvSpPr/>
              <p:nvPr/>
            </p:nvSpPr>
            <p:spPr>
              <a:xfrm>
                <a:off x="4543215" y="2552767"/>
                <a:ext cx="1396091" cy="1738048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208802E-B09B-45B2-8E6D-1D5E6CE349FB}"/>
                  </a:ext>
                </a:extLst>
              </p:cNvPr>
              <p:cNvGrpSpPr/>
              <p:nvPr/>
            </p:nvGrpSpPr>
            <p:grpSpPr>
              <a:xfrm>
                <a:off x="4636930" y="2876340"/>
                <a:ext cx="1210963" cy="521999"/>
                <a:chOff x="635271" y="2743846"/>
                <a:chExt cx="2134995" cy="522135"/>
              </a:xfrm>
            </p:grpSpPr>
            <p:sp>
              <p:nvSpPr>
                <p:cNvPr id="164" name="Rounded Rectangle 34">
                  <a:extLst>
                    <a:ext uri="{FF2B5EF4-FFF2-40B4-BE49-F238E27FC236}">
                      <a16:creationId xmlns:a16="http://schemas.microsoft.com/office/drawing/2014/main" id="{B5F2F661-0320-41CF-AB6E-F3802461C910}"/>
                    </a:ext>
                  </a:extLst>
                </p:cNvPr>
                <p:cNvSpPr/>
                <p:nvPr/>
              </p:nvSpPr>
              <p:spPr>
                <a:xfrm>
                  <a:off x="639714" y="2941320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Products </a:t>
                  </a:r>
                </a:p>
                <a:p>
                  <a:pPr marL="0" marR="0" lvl="1" indent="0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hueOff val="0"/>
                          <a:satOff val="0"/>
                          <a:lumOff val="0"/>
                          <a:alphaOff val="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Shops</a:t>
                  </a:r>
                </a:p>
              </p:txBody>
            </p:sp>
            <p:sp>
              <p:nvSpPr>
                <p:cNvPr id="165" name="Rounded Rectangle 41">
                  <a:extLst>
                    <a:ext uri="{FF2B5EF4-FFF2-40B4-BE49-F238E27FC236}">
                      <a16:creationId xmlns:a16="http://schemas.microsoft.com/office/drawing/2014/main" id="{7C38CB33-3EBD-4FE6-8684-A4FE93F22E48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Auto linking </a:t>
                  </a: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EEA91A05-7147-4507-9F94-D123859201D4}"/>
                  </a:ext>
                </a:extLst>
              </p:cNvPr>
              <p:cNvGrpSpPr/>
              <p:nvPr/>
            </p:nvGrpSpPr>
            <p:grpSpPr>
              <a:xfrm>
                <a:off x="4628297" y="3600093"/>
                <a:ext cx="1217076" cy="531750"/>
                <a:chOff x="620051" y="2743846"/>
                <a:chExt cx="2145772" cy="531889"/>
              </a:xfrm>
            </p:grpSpPr>
            <p:sp>
              <p:nvSpPr>
                <p:cNvPr id="162" name="Rounded Rectangle 34">
                  <a:extLst>
                    <a:ext uri="{FF2B5EF4-FFF2-40B4-BE49-F238E27FC236}">
                      <a16:creationId xmlns:a16="http://schemas.microsoft.com/office/drawing/2014/main" id="{B0C34B2F-0309-406A-8346-A4BCF43FF33A}"/>
                    </a:ext>
                  </a:extLst>
                </p:cNvPr>
                <p:cNvSpPr/>
                <p:nvPr/>
              </p:nvSpPr>
              <p:spPr>
                <a:xfrm>
                  <a:off x="620051" y="2951074"/>
                  <a:ext cx="2130552" cy="324661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0" indent="0" algn="ctr" defTabSz="3265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Calculated </a:t>
                  </a:r>
                  <a:r>
                    <a:rPr kumimoji="0" lang="en-GB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demogs</a:t>
                  </a:r>
                  <a:endPara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ounded Rectangle 41">
                  <a:extLst>
                    <a:ext uri="{FF2B5EF4-FFF2-40B4-BE49-F238E27FC236}">
                      <a16:creationId xmlns:a16="http://schemas.microsoft.com/office/drawing/2014/main" id="{EDEE2593-A8A0-4260-AF3C-E7A29A9D45D1}"/>
                    </a:ext>
                  </a:extLst>
                </p:cNvPr>
                <p:cNvSpPr/>
                <p:nvPr/>
              </p:nvSpPr>
              <p:spPr>
                <a:xfrm>
                  <a:off x="635271" y="2743846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Demogs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3A39933-0B00-4AF0-920D-528E1C9C9226}"/>
                  </a:ext>
                </a:extLst>
              </p:cNvPr>
              <p:cNvSpPr txBox="1"/>
              <p:nvPr/>
            </p:nvSpPr>
            <p:spPr>
              <a:xfrm>
                <a:off x="4694470" y="2564105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Zone 2</a:t>
                </a: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9B78793-F5E9-4233-A8E8-C8886062F274}"/>
                </a:ext>
              </a:extLst>
            </p:cNvPr>
            <p:cNvSpPr/>
            <p:nvPr/>
          </p:nvSpPr>
          <p:spPr>
            <a:xfrm rot="16200000">
              <a:off x="8796555" y="2216212"/>
              <a:ext cx="467137" cy="5672921"/>
            </a:xfrm>
            <a:prstGeom prst="rect">
              <a:avLst/>
            </a:prstGeom>
            <a:solidFill>
              <a:srgbClr val="96C11D">
                <a:lumMod val="40000"/>
                <a:lumOff val="60000"/>
              </a:srgbClr>
            </a:solidFill>
            <a:ln w="12700" cap="flat" cmpd="sng" algn="ctr">
              <a:solidFill>
                <a:srgbClr val="71717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</a:t>
              </a:r>
            </a:p>
          </p:txBody>
        </p:sp>
        <p:sp>
          <p:nvSpPr>
            <p:cNvPr id="145" name="Google Shape;6109;p200">
              <a:extLst>
                <a:ext uri="{FF2B5EF4-FFF2-40B4-BE49-F238E27FC236}">
                  <a16:creationId xmlns:a16="http://schemas.microsoft.com/office/drawing/2014/main" id="{A9DBB1F5-8895-450B-A12C-D623944434CF}"/>
                </a:ext>
              </a:extLst>
            </p:cNvPr>
            <p:cNvSpPr txBox="1"/>
            <p:nvPr/>
          </p:nvSpPr>
          <p:spPr>
            <a:xfrm>
              <a:off x="10755274" y="4932505"/>
              <a:ext cx="908499" cy="27273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84E97"/>
              </a:solidFill>
              <a:prstDash val="sysDash"/>
              <a:miter lim="800000"/>
            </a:ln>
            <a:effectLst/>
          </p:spPr>
          <p:txBody>
            <a:bodyPr spcFirstLastPara="1" wrap="square" lIns="179253" tIns="143388" rIns="179253" bIns="143388" anchor="ctr" anchorCtr="0"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  <a:sym typeface="Quattrocento Sans"/>
                </a:rPr>
                <a:t>Model outputs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C179692-49F4-4B23-A720-55DC4470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8904" y="5196980"/>
              <a:ext cx="206704" cy="218629"/>
            </a:xfrm>
            <a:prstGeom prst="rect">
              <a:avLst/>
            </a:prstGeom>
            <a:solidFill>
              <a:srgbClr val="1DB3E8"/>
            </a:solidFill>
            <a:ln/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F990CA3-CF6D-492F-B82E-A5EA3B733501}"/>
                </a:ext>
              </a:extLst>
            </p:cNvPr>
            <p:cNvSpPr txBox="1"/>
            <p:nvPr/>
          </p:nvSpPr>
          <p:spPr>
            <a:xfrm>
              <a:off x="7948837" y="4933322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Analytical mart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9E0331B-EBCE-4EE7-A28E-5D47F8B61414}"/>
                </a:ext>
              </a:extLst>
            </p:cNvPr>
            <p:cNvGrpSpPr/>
            <p:nvPr/>
          </p:nvGrpSpPr>
          <p:grpSpPr>
            <a:xfrm>
              <a:off x="4552778" y="1410144"/>
              <a:ext cx="1493255" cy="954462"/>
              <a:chOff x="4552778" y="1410144"/>
              <a:chExt cx="1493255" cy="9544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239FFF8-EE08-469F-B436-6EE17BB6D4F0}"/>
                  </a:ext>
                </a:extLst>
              </p:cNvPr>
              <p:cNvSpPr/>
              <p:nvPr/>
            </p:nvSpPr>
            <p:spPr>
              <a:xfrm>
                <a:off x="4552778" y="1412133"/>
                <a:ext cx="1396090" cy="822917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71717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1717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CF0AA0E-0F70-40CD-8CCF-7D7CFD614225}"/>
                  </a:ext>
                </a:extLst>
              </p:cNvPr>
              <p:cNvSpPr txBox="1"/>
              <p:nvPr/>
            </p:nvSpPr>
            <p:spPr>
              <a:xfrm flipH="1">
                <a:off x="4823741" y="1410144"/>
                <a:ext cx="603361" cy="2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Zone1</a:t>
                </a:r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1DAE6256-8CF9-46C7-BB96-E7F8193E9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9329" y="2145977"/>
                <a:ext cx="206704" cy="218629"/>
              </a:xfrm>
              <a:prstGeom prst="rect">
                <a:avLst/>
              </a:prstGeom>
              <a:solidFill>
                <a:srgbClr val="1DB3E8"/>
              </a:solidFill>
              <a:ln/>
            </p:spPr>
          </p:pic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F0E1307-AF43-4714-9B1B-B02591E351CF}"/>
                  </a:ext>
                </a:extLst>
              </p:cNvPr>
              <p:cNvGrpSpPr/>
              <p:nvPr/>
            </p:nvGrpSpPr>
            <p:grpSpPr>
              <a:xfrm>
                <a:off x="4603495" y="1728246"/>
                <a:ext cx="1215750" cy="448716"/>
                <a:chOff x="620051" y="2745014"/>
                <a:chExt cx="2143435" cy="448834"/>
              </a:xfrm>
            </p:grpSpPr>
            <p:sp>
              <p:nvSpPr>
                <p:cNvPr id="156" name="Rounded Rectangle 34">
                  <a:extLst>
                    <a:ext uri="{FF2B5EF4-FFF2-40B4-BE49-F238E27FC236}">
                      <a16:creationId xmlns:a16="http://schemas.microsoft.com/office/drawing/2014/main" id="{7F3321E7-7066-481A-B706-A49F1714F6E5}"/>
                    </a:ext>
                  </a:extLst>
                </p:cNvPr>
                <p:cNvSpPr/>
                <p:nvPr/>
              </p:nvSpPr>
              <p:spPr>
                <a:xfrm>
                  <a:off x="620051" y="2951074"/>
                  <a:ext cx="2130552" cy="242774"/>
                </a:xfrm>
                <a:prstGeom prst="rect">
                  <a:avLst/>
                </a:prstGeom>
                <a:solidFill>
                  <a:srgbClr val="FFFFFF">
                    <a:hueOff val="0"/>
                    <a:satOff val="0"/>
                    <a:lumOff val="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91416" tIns="0" rIns="0" bIns="0" numCol="1" spcCol="1270" anchor="b" anchorCtr="0">
                  <a:noAutofit/>
                </a:bodyPr>
                <a:lstStyle/>
                <a:p>
                  <a:pPr marL="0" marR="0" lvl="0" indent="0" algn="ctr" defTabSz="3265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Receipts </a:t>
                  </a:r>
                </a:p>
              </p:txBody>
            </p:sp>
            <p:sp>
              <p:nvSpPr>
                <p:cNvPr id="157" name="Rounded Rectangle 41">
                  <a:extLst>
                    <a:ext uri="{FF2B5EF4-FFF2-40B4-BE49-F238E27FC236}">
                      <a16:creationId xmlns:a16="http://schemas.microsoft.com/office/drawing/2014/main" id="{8A542F5C-E472-4499-B94C-5B6B1A0F203A}"/>
                    </a:ext>
                  </a:extLst>
                </p:cNvPr>
                <p:cNvSpPr/>
                <p:nvPr/>
              </p:nvSpPr>
              <p:spPr>
                <a:xfrm>
                  <a:off x="632934" y="2745014"/>
                  <a:ext cx="2130552" cy="193186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18852" tIns="15043" rIns="18852" bIns="15043" numCol="1" spcCol="1270" anchor="ctr" anchorCtr="0">
                  <a:noAutofit/>
                </a:bodyPr>
                <a:lstStyle/>
                <a:p>
                  <a:pPr marL="0" marR="0" lvl="0" indent="0" algn="ctr" defTabSz="26662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Weekly data</a:t>
                  </a:r>
                </a:p>
              </p:txBody>
            </p:sp>
          </p:grp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41586CA-6EE5-4781-80F4-295B9612D465}"/>
                </a:ext>
              </a:extLst>
            </p:cNvPr>
            <p:cNvCxnSpPr>
              <a:cxnSpLocks/>
              <a:stCxn id="152" idx="2"/>
            </p:cNvCxnSpPr>
            <p:nvPr/>
          </p:nvCxnSpPr>
          <p:spPr>
            <a:xfrm>
              <a:off x="5250823" y="2235050"/>
              <a:ext cx="6935" cy="367573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D37778B-3C8F-4428-ACB9-6717CD412326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949" y="5237294"/>
              <a:ext cx="0" cy="381215"/>
            </a:xfrm>
            <a:prstGeom prst="straightConnector1">
              <a:avLst/>
            </a:prstGeom>
            <a:noFill/>
            <a:ln w="12700" cap="flat" cmpd="sng" algn="ctr">
              <a:solidFill>
                <a:srgbClr val="71717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304E865-9465-4726-9351-41298104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3312" y="4168141"/>
              <a:ext cx="235362" cy="248941"/>
            </a:xfrm>
            <a:prstGeom prst="rect">
              <a:avLst/>
            </a:prstGeom>
            <a:solidFill>
              <a:srgbClr val="1DB3E8"/>
            </a:solidFill>
            <a:ln/>
          </p:spPr>
        </p:pic>
      </p:grpSp>
      <p:sp>
        <p:nvSpPr>
          <p:cNvPr id="180" name="object 177">
            <a:extLst>
              <a:ext uri="{FF2B5EF4-FFF2-40B4-BE49-F238E27FC236}">
                <a16:creationId xmlns:a16="http://schemas.microsoft.com/office/drawing/2014/main" id="{E67DE6CC-FF2F-467C-A24D-DC3F35880458}"/>
              </a:ext>
            </a:extLst>
          </p:cNvPr>
          <p:cNvSpPr/>
          <p:nvPr/>
        </p:nvSpPr>
        <p:spPr>
          <a:xfrm>
            <a:off x="9946869" y="2168919"/>
            <a:ext cx="342773" cy="254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object 80">
            <a:extLst>
              <a:ext uri="{FF2B5EF4-FFF2-40B4-BE49-F238E27FC236}">
                <a16:creationId xmlns:a16="http://schemas.microsoft.com/office/drawing/2014/main" id="{3B679918-25E5-4227-92F9-42A23ED88BFC}"/>
              </a:ext>
            </a:extLst>
          </p:cNvPr>
          <p:cNvSpPr/>
          <p:nvPr/>
        </p:nvSpPr>
        <p:spPr>
          <a:xfrm>
            <a:off x="10228902" y="3669453"/>
            <a:ext cx="668020" cy="0"/>
          </a:xfrm>
          <a:custGeom>
            <a:avLst/>
            <a:gdLst/>
            <a:ahLst/>
            <a:cxnLst/>
            <a:rect l="l" t="t" r="r" b="b"/>
            <a:pathLst>
              <a:path w="668020">
                <a:moveTo>
                  <a:pt x="0" y="0"/>
                </a:moveTo>
                <a:lnTo>
                  <a:pt x="667893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2" name="object 81">
            <a:extLst>
              <a:ext uri="{FF2B5EF4-FFF2-40B4-BE49-F238E27FC236}">
                <a16:creationId xmlns:a16="http://schemas.microsoft.com/office/drawing/2014/main" id="{39785957-5E71-4648-8791-602C80A66A15}"/>
              </a:ext>
            </a:extLst>
          </p:cNvPr>
          <p:cNvSpPr/>
          <p:nvPr/>
        </p:nvSpPr>
        <p:spPr>
          <a:xfrm>
            <a:off x="10268526" y="3294549"/>
            <a:ext cx="350520" cy="375285"/>
          </a:xfrm>
          <a:custGeom>
            <a:avLst/>
            <a:gdLst/>
            <a:ahLst/>
            <a:cxnLst/>
            <a:rect l="l" t="t" r="r" b="b"/>
            <a:pathLst>
              <a:path w="350520" h="375285">
                <a:moveTo>
                  <a:pt x="0" y="374903"/>
                </a:moveTo>
                <a:lnTo>
                  <a:pt x="350520" y="374903"/>
                </a:lnTo>
                <a:lnTo>
                  <a:pt x="350520" y="0"/>
                </a:lnTo>
                <a:lnTo>
                  <a:pt x="0" y="0"/>
                </a:lnTo>
                <a:lnTo>
                  <a:pt x="0" y="374903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3" name="object 82">
            <a:extLst>
              <a:ext uri="{FF2B5EF4-FFF2-40B4-BE49-F238E27FC236}">
                <a16:creationId xmlns:a16="http://schemas.microsoft.com/office/drawing/2014/main" id="{0811E154-5580-4C70-88E4-266F349280FA}"/>
              </a:ext>
            </a:extLst>
          </p:cNvPr>
          <p:cNvSpPr/>
          <p:nvPr/>
        </p:nvSpPr>
        <p:spPr>
          <a:xfrm>
            <a:off x="10385874" y="3544485"/>
            <a:ext cx="116205" cy="125095"/>
          </a:xfrm>
          <a:custGeom>
            <a:avLst/>
            <a:gdLst/>
            <a:ahLst/>
            <a:cxnLst/>
            <a:rect l="l" t="t" r="r" b="b"/>
            <a:pathLst>
              <a:path w="116204" h="125095">
                <a:moveTo>
                  <a:pt x="0" y="124967"/>
                </a:moveTo>
                <a:lnTo>
                  <a:pt x="115824" y="124967"/>
                </a:lnTo>
                <a:lnTo>
                  <a:pt x="115824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4" name="object 83">
            <a:extLst>
              <a:ext uri="{FF2B5EF4-FFF2-40B4-BE49-F238E27FC236}">
                <a16:creationId xmlns:a16="http://schemas.microsoft.com/office/drawing/2014/main" id="{E5B35647-2945-4821-82A7-8B87925941B6}"/>
              </a:ext>
            </a:extLst>
          </p:cNvPr>
          <p:cNvSpPr/>
          <p:nvPr/>
        </p:nvSpPr>
        <p:spPr>
          <a:xfrm>
            <a:off x="10521510" y="3142149"/>
            <a:ext cx="334010" cy="527685"/>
          </a:xfrm>
          <a:custGeom>
            <a:avLst/>
            <a:gdLst/>
            <a:ahLst/>
            <a:cxnLst/>
            <a:rect l="l" t="t" r="r" b="b"/>
            <a:pathLst>
              <a:path w="334009" h="527685">
                <a:moveTo>
                  <a:pt x="0" y="112268"/>
                </a:moveTo>
                <a:lnTo>
                  <a:pt x="0" y="0"/>
                </a:lnTo>
                <a:lnTo>
                  <a:pt x="333755" y="0"/>
                </a:lnTo>
                <a:lnTo>
                  <a:pt x="333755" y="527304"/>
                </a:lnTo>
                <a:lnTo>
                  <a:pt x="0" y="527304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object 84">
            <a:extLst>
              <a:ext uri="{FF2B5EF4-FFF2-40B4-BE49-F238E27FC236}">
                <a16:creationId xmlns:a16="http://schemas.microsoft.com/office/drawing/2014/main" id="{9AB50538-B307-4363-B806-36BC33598A85}"/>
              </a:ext>
            </a:extLst>
          </p:cNvPr>
          <p:cNvSpPr/>
          <p:nvPr/>
        </p:nvSpPr>
        <p:spPr>
          <a:xfrm>
            <a:off x="10661717" y="3544485"/>
            <a:ext cx="82550" cy="125095"/>
          </a:xfrm>
          <a:custGeom>
            <a:avLst/>
            <a:gdLst/>
            <a:ahLst/>
            <a:cxnLst/>
            <a:rect l="l" t="t" r="r" b="b"/>
            <a:pathLst>
              <a:path w="82550" h="125095">
                <a:moveTo>
                  <a:pt x="0" y="0"/>
                </a:moveTo>
                <a:lnTo>
                  <a:pt x="82296" y="0"/>
                </a:lnTo>
                <a:lnTo>
                  <a:pt x="82296" y="124968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A3F9AFF-9E1F-41E4-A949-24FC9B250F43}"/>
              </a:ext>
            </a:extLst>
          </p:cNvPr>
          <p:cNvSpPr/>
          <p:nvPr/>
        </p:nvSpPr>
        <p:spPr>
          <a:xfrm>
            <a:off x="10606184" y="2059479"/>
            <a:ext cx="1070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grpSp>
        <p:nvGrpSpPr>
          <p:cNvPr id="187" name="Graphic 4">
            <a:extLst>
              <a:ext uri="{FF2B5EF4-FFF2-40B4-BE49-F238E27FC236}">
                <a16:creationId xmlns:a16="http://schemas.microsoft.com/office/drawing/2014/main" id="{E66B6022-294C-4AD9-873C-9B8FCB5CA2E6}"/>
              </a:ext>
            </a:extLst>
          </p:cNvPr>
          <p:cNvGrpSpPr/>
          <p:nvPr/>
        </p:nvGrpSpPr>
        <p:grpSpPr>
          <a:xfrm>
            <a:off x="6038053" y="4659086"/>
            <a:ext cx="257274" cy="238162"/>
            <a:chOff x="11436930" y="6104948"/>
            <a:chExt cx="535264" cy="57468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E20B4C8-0AEE-47B4-ABDA-E873CE01C141}"/>
                </a:ext>
              </a:extLst>
            </p:cNvPr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>
                <a:gd name="connsiteX0" fmla="*/ 11372 w 470062"/>
                <a:gd name="connsiteY0" fmla="*/ 146326 h 151633"/>
                <a:gd name="connsiteX1" fmla="*/ 466271 w 470062"/>
                <a:gd name="connsiteY1" fmla="*/ 146326 h 151633"/>
                <a:gd name="connsiteX2" fmla="*/ 338900 w 470062"/>
                <a:gd name="connsiteY2" fmla="*/ 11372 h 151633"/>
                <a:gd name="connsiteX3" fmla="*/ 117516 w 470062"/>
                <a:gd name="connsiteY3" fmla="*/ 11372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2" h="151633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0546EC9-1058-404D-917E-DF163535C52F}"/>
                </a:ext>
              </a:extLst>
            </p:cNvPr>
            <p:cNvSpPr/>
            <p:nvPr/>
          </p:nvSpPr>
          <p:spPr>
            <a:xfrm>
              <a:off x="11436930" y="6315717"/>
              <a:ext cx="348756" cy="363919"/>
            </a:xfrm>
            <a:custGeom>
              <a:avLst/>
              <a:gdLst>
                <a:gd name="connsiteX0" fmla="*/ 46248 w 348755"/>
                <a:gd name="connsiteY0" fmla="*/ 352547 h 363919"/>
                <a:gd name="connsiteX1" fmla="*/ 11372 w 348755"/>
                <a:gd name="connsiteY1" fmla="*/ 217593 h 363919"/>
                <a:gd name="connsiteX2" fmla="*/ 203946 w 348755"/>
                <a:gd name="connsiteY2" fmla="*/ 11372 h 363919"/>
                <a:gd name="connsiteX3" fmla="*/ 338900 w 348755"/>
                <a:gd name="connsiteY3" fmla="*/ 11372 h 3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55" h="363919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939BC1D-3FFA-4530-B3BB-2591F7BB13F0}"/>
                </a:ext>
              </a:extLst>
            </p:cNvPr>
            <p:cNvSpPr/>
            <p:nvPr/>
          </p:nvSpPr>
          <p:spPr>
            <a:xfrm>
              <a:off x="11627987" y="6104948"/>
              <a:ext cx="151633" cy="227450"/>
            </a:xfrm>
            <a:custGeom>
              <a:avLst/>
              <a:gdLst>
                <a:gd name="connsiteX0" fmla="*/ 11372 w 151632"/>
                <a:gd name="connsiteY0" fmla="*/ 11372 h 227449"/>
                <a:gd name="connsiteX1" fmla="*/ 147842 w 151632"/>
                <a:gd name="connsiteY1" fmla="*/ 11372 h 227449"/>
                <a:gd name="connsiteX2" fmla="*/ 147842 w 151632"/>
                <a:gd name="connsiteY2" fmla="*/ 222142 h 227449"/>
                <a:gd name="connsiteX3" fmla="*/ 12889 w 151632"/>
                <a:gd name="connsiteY3" fmla="*/ 222142 h 2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32" h="227449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E0AF877-8177-4645-9257-DF8FCAA5C3D1}"/>
                </a:ext>
              </a:extLst>
            </p:cNvPr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>
                <a:gd name="connsiteX0" fmla="*/ 11372 w 257776"/>
                <a:gd name="connsiteY0" fmla="*/ 111450 h 318429"/>
                <a:gd name="connsiteX1" fmla="*/ 97803 w 257776"/>
                <a:gd name="connsiteY1" fmla="*/ 11372 h 318429"/>
                <a:gd name="connsiteX2" fmla="*/ 253985 w 257776"/>
                <a:gd name="connsiteY2" fmla="*/ 185751 h 318429"/>
                <a:gd name="connsiteX3" fmla="*/ 223659 w 257776"/>
                <a:gd name="connsiteY3" fmla="*/ 317671 h 31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776" h="318429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2" name="object 131">
            <a:extLst>
              <a:ext uri="{FF2B5EF4-FFF2-40B4-BE49-F238E27FC236}">
                <a16:creationId xmlns:a16="http://schemas.microsoft.com/office/drawing/2014/main" id="{2AAEFBD1-94B0-462A-A251-BA7B8F2A2847}"/>
              </a:ext>
            </a:extLst>
          </p:cNvPr>
          <p:cNvSpPr/>
          <p:nvPr/>
        </p:nvSpPr>
        <p:spPr>
          <a:xfrm>
            <a:off x="9074058" y="2129095"/>
            <a:ext cx="425196" cy="4251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8FBCEBD-B85B-4F3E-AE1D-A74D18206E7F}"/>
              </a:ext>
            </a:extLst>
          </p:cNvPr>
          <p:cNvSpPr/>
          <p:nvPr/>
        </p:nvSpPr>
        <p:spPr>
          <a:xfrm>
            <a:off x="9580573" y="236658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-1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Segoe UI"/>
              </a:rPr>
              <a:t>Azure </a:t>
            </a:r>
            <a:r>
              <a:rPr kumimoji="0" lang="en-US" sz="1000" b="0" i="0" u="none" strike="noStrike" kern="0" cap="none" spc="-5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Segoe UI"/>
              </a:rPr>
              <a:t>Kubernetes</a:t>
            </a:r>
            <a:r>
              <a:rPr kumimoji="0" lang="en-US" sz="1000" b="0" i="0" u="none" strike="noStrike" kern="0" cap="none" spc="-25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Segoe UI"/>
              </a:rPr>
              <a:t> </a:t>
            </a:r>
            <a:r>
              <a:rPr kumimoji="0" lang="en-US" sz="1000" b="0" i="0" u="none" strike="noStrike" kern="0" cap="none" spc="5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Segoe UI"/>
              </a:rPr>
              <a:t>Service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1A878C3B-7737-4581-B12A-992292B27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060" y="2245339"/>
            <a:ext cx="504825" cy="190500"/>
          </a:xfrm>
          <a:prstGeom prst="rect">
            <a:avLst/>
          </a:prstGeom>
        </p:spPr>
      </p:pic>
      <p:sp>
        <p:nvSpPr>
          <p:cNvPr id="195" name="object 35">
            <a:extLst>
              <a:ext uri="{FF2B5EF4-FFF2-40B4-BE49-F238E27FC236}">
                <a16:creationId xmlns:a16="http://schemas.microsoft.com/office/drawing/2014/main" id="{637ACDFD-4975-47F6-A612-F9015F399CEB}"/>
              </a:ext>
            </a:extLst>
          </p:cNvPr>
          <p:cNvSpPr/>
          <p:nvPr/>
        </p:nvSpPr>
        <p:spPr>
          <a:xfrm>
            <a:off x="6456694" y="2177015"/>
            <a:ext cx="291083" cy="2194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sp>
        <p:nvSpPr>
          <p:cNvPr id="196" name="object 36">
            <a:extLst>
              <a:ext uri="{FF2B5EF4-FFF2-40B4-BE49-F238E27FC236}">
                <a16:creationId xmlns:a16="http://schemas.microsoft.com/office/drawing/2014/main" id="{2EED80AA-5AA6-454B-8BE0-C7FFB9C7188F}"/>
              </a:ext>
            </a:extLst>
          </p:cNvPr>
          <p:cNvSpPr txBox="1"/>
          <p:nvPr/>
        </p:nvSpPr>
        <p:spPr>
          <a:xfrm>
            <a:off x="6396812" y="2398159"/>
            <a:ext cx="41084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17171"/>
                </a:solidFill>
                <a:cs typeface="Segoe UI Semilight"/>
              </a:rPr>
              <a:t>Doc</a:t>
            </a:r>
            <a:r>
              <a:rPr sz="1000" spc="-10" dirty="0">
                <a:solidFill>
                  <a:srgbClr val="717171"/>
                </a:solidFill>
                <a:cs typeface="Segoe UI Semilight"/>
              </a:rPr>
              <a:t>k</a:t>
            </a:r>
            <a:r>
              <a:rPr sz="1000" spc="-5" dirty="0">
                <a:solidFill>
                  <a:srgbClr val="717171"/>
                </a:solidFill>
                <a:cs typeface="Segoe UI Semilight"/>
              </a:rPr>
              <a:t>er</a:t>
            </a:r>
            <a:endParaRPr sz="1000" dirty="0">
              <a:solidFill>
                <a:srgbClr val="717171"/>
              </a:solidFill>
              <a:cs typeface="Segoe UI Semilight"/>
            </a:endParaRPr>
          </a:p>
        </p:txBody>
      </p:sp>
      <p:sp>
        <p:nvSpPr>
          <p:cNvPr id="197" name="object 38">
            <a:extLst>
              <a:ext uri="{FF2B5EF4-FFF2-40B4-BE49-F238E27FC236}">
                <a16:creationId xmlns:a16="http://schemas.microsoft.com/office/drawing/2014/main" id="{594274D7-596C-4F9E-8BAD-080621B42F2A}"/>
              </a:ext>
            </a:extLst>
          </p:cNvPr>
          <p:cNvSpPr/>
          <p:nvPr/>
        </p:nvSpPr>
        <p:spPr>
          <a:xfrm>
            <a:off x="8241330" y="3055691"/>
            <a:ext cx="1585573" cy="1000381"/>
          </a:xfrm>
          <a:custGeom>
            <a:avLst/>
            <a:gdLst/>
            <a:ahLst/>
            <a:cxnLst/>
            <a:rect l="l" t="t" r="r" b="b"/>
            <a:pathLst>
              <a:path w="2078990" h="1077595">
                <a:moveTo>
                  <a:pt x="0" y="179577"/>
                </a:moveTo>
                <a:lnTo>
                  <a:pt x="6414" y="131835"/>
                </a:lnTo>
                <a:lnTo>
                  <a:pt x="24515" y="88937"/>
                </a:lnTo>
                <a:lnTo>
                  <a:pt x="52593" y="52593"/>
                </a:lnTo>
                <a:lnTo>
                  <a:pt x="88937" y="24515"/>
                </a:lnTo>
                <a:lnTo>
                  <a:pt x="131835" y="6414"/>
                </a:lnTo>
                <a:lnTo>
                  <a:pt x="179578" y="0"/>
                </a:lnTo>
                <a:lnTo>
                  <a:pt x="1899158" y="0"/>
                </a:lnTo>
                <a:lnTo>
                  <a:pt x="1946900" y="6414"/>
                </a:lnTo>
                <a:lnTo>
                  <a:pt x="1989798" y="24515"/>
                </a:lnTo>
                <a:lnTo>
                  <a:pt x="2026142" y="52593"/>
                </a:lnTo>
                <a:lnTo>
                  <a:pt x="2054220" y="88937"/>
                </a:lnTo>
                <a:lnTo>
                  <a:pt x="2072321" y="131835"/>
                </a:lnTo>
                <a:lnTo>
                  <a:pt x="2078736" y="179577"/>
                </a:lnTo>
                <a:lnTo>
                  <a:pt x="2078736" y="897889"/>
                </a:lnTo>
                <a:lnTo>
                  <a:pt x="2072321" y="945632"/>
                </a:lnTo>
                <a:lnTo>
                  <a:pt x="2054220" y="988530"/>
                </a:lnTo>
                <a:lnTo>
                  <a:pt x="2026142" y="1024874"/>
                </a:lnTo>
                <a:lnTo>
                  <a:pt x="1989798" y="1052952"/>
                </a:lnTo>
                <a:lnTo>
                  <a:pt x="1946900" y="1071053"/>
                </a:lnTo>
                <a:lnTo>
                  <a:pt x="1899158" y="1077468"/>
                </a:lnTo>
                <a:lnTo>
                  <a:pt x="179578" y="1077468"/>
                </a:lnTo>
                <a:lnTo>
                  <a:pt x="131835" y="1071053"/>
                </a:lnTo>
                <a:lnTo>
                  <a:pt x="88937" y="1052952"/>
                </a:lnTo>
                <a:lnTo>
                  <a:pt x="52593" y="1024874"/>
                </a:lnTo>
                <a:lnTo>
                  <a:pt x="24515" y="988530"/>
                </a:lnTo>
                <a:lnTo>
                  <a:pt x="6414" y="945632"/>
                </a:lnTo>
                <a:lnTo>
                  <a:pt x="0" y="897889"/>
                </a:lnTo>
                <a:lnTo>
                  <a:pt x="0" y="17957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BD9B08"/>
            </a:solidFill>
            <a:prstDash val="solid"/>
            <a:miter lim="800000"/>
          </a:ln>
          <a:effectLst/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8" name="object 39">
            <a:extLst>
              <a:ext uri="{FF2B5EF4-FFF2-40B4-BE49-F238E27FC236}">
                <a16:creationId xmlns:a16="http://schemas.microsoft.com/office/drawing/2014/main" id="{053BC91E-F7F0-4EA7-A245-B30FA11C1890}"/>
              </a:ext>
            </a:extLst>
          </p:cNvPr>
          <p:cNvSpPr txBox="1"/>
          <p:nvPr/>
        </p:nvSpPr>
        <p:spPr>
          <a:xfrm>
            <a:off x="8373466" y="3571587"/>
            <a:ext cx="176586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-52578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Model MGMT, experimentation,  and run history</a:t>
            </a:r>
          </a:p>
        </p:txBody>
      </p:sp>
      <p:sp>
        <p:nvSpPr>
          <p:cNvPr id="199" name="object 41">
            <a:extLst>
              <a:ext uri="{FF2B5EF4-FFF2-40B4-BE49-F238E27FC236}">
                <a16:creationId xmlns:a16="http://schemas.microsoft.com/office/drawing/2014/main" id="{99D7950A-7416-4898-82C0-42380FC40F66}"/>
              </a:ext>
            </a:extLst>
          </p:cNvPr>
          <p:cNvSpPr/>
          <p:nvPr/>
        </p:nvSpPr>
        <p:spPr>
          <a:xfrm>
            <a:off x="9407750" y="3226379"/>
            <a:ext cx="247958" cy="311344"/>
          </a:xfrm>
          <a:custGeom>
            <a:avLst/>
            <a:gdLst/>
            <a:ahLst/>
            <a:cxnLst/>
            <a:rect l="l" t="t" r="r" b="b"/>
            <a:pathLst>
              <a:path w="325120" h="393700">
                <a:moveTo>
                  <a:pt x="84276" y="0"/>
                </a:moveTo>
                <a:lnTo>
                  <a:pt x="106890" y="0"/>
                </a:lnTo>
                <a:lnTo>
                  <a:pt x="118502" y="0"/>
                </a:lnTo>
                <a:lnTo>
                  <a:pt x="122781" y="0"/>
                </a:lnTo>
                <a:lnTo>
                  <a:pt x="123392" y="0"/>
                </a:lnTo>
                <a:lnTo>
                  <a:pt x="123392" y="79075"/>
                </a:lnTo>
                <a:lnTo>
                  <a:pt x="123392" y="119681"/>
                </a:lnTo>
                <a:lnTo>
                  <a:pt x="123392" y="134641"/>
                </a:lnTo>
                <a:lnTo>
                  <a:pt x="123392" y="136778"/>
                </a:lnTo>
                <a:lnTo>
                  <a:pt x="123392" y="141605"/>
                </a:lnTo>
                <a:lnTo>
                  <a:pt x="122122" y="146303"/>
                </a:lnTo>
                <a:lnTo>
                  <a:pt x="119582" y="150495"/>
                </a:lnTo>
                <a:lnTo>
                  <a:pt x="52621" y="267823"/>
                </a:lnTo>
                <a:lnTo>
                  <a:pt x="18236" y="328072"/>
                </a:lnTo>
                <a:lnTo>
                  <a:pt x="5568" y="350269"/>
                </a:lnTo>
                <a:lnTo>
                  <a:pt x="3758" y="353440"/>
                </a:lnTo>
                <a:lnTo>
                  <a:pt x="0" y="367045"/>
                </a:lnTo>
                <a:lnTo>
                  <a:pt x="3409" y="379888"/>
                </a:lnTo>
                <a:lnTo>
                  <a:pt x="12580" y="389445"/>
                </a:lnTo>
                <a:lnTo>
                  <a:pt x="26110" y="393191"/>
                </a:lnTo>
                <a:lnTo>
                  <a:pt x="183894" y="393191"/>
                </a:lnTo>
                <a:lnTo>
                  <a:pt x="264918" y="393191"/>
                </a:lnTo>
                <a:lnTo>
                  <a:pt x="294768" y="393191"/>
                </a:lnTo>
                <a:lnTo>
                  <a:pt x="299033" y="393191"/>
                </a:lnTo>
                <a:lnTo>
                  <a:pt x="312489" y="389465"/>
                </a:lnTo>
                <a:lnTo>
                  <a:pt x="321623" y="379952"/>
                </a:lnTo>
                <a:lnTo>
                  <a:pt x="325018" y="367153"/>
                </a:lnTo>
                <a:lnTo>
                  <a:pt x="321258" y="353568"/>
                </a:lnTo>
                <a:lnTo>
                  <a:pt x="254297" y="236166"/>
                </a:lnTo>
                <a:lnTo>
                  <a:pt x="219912" y="175879"/>
                </a:lnTo>
                <a:lnTo>
                  <a:pt x="207244" y="153668"/>
                </a:lnTo>
                <a:lnTo>
                  <a:pt x="205434" y="150495"/>
                </a:lnTo>
                <a:lnTo>
                  <a:pt x="202894" y="146303"/>
                </a:lnTo>
                <a:lnTo>
                  <a:pt x="201497" y="141605"/>
                </a:lnTo>
                <a:lnTo>
                  <a:pt x="201497" y="0"/>
                </a:lnTo>
                <a:lnTo>
                  <a:pt x="224184" y="0"/>
                </a:lnTo>
                <a:lnTo>
                  <a:pt x="235835" y="0"/>
                </a:lnTo>
                <a:lnTo>
                  <a:pt x="240127" y="0"/>
                </a:lnTo>
                <a:lnTo>
                  <a:pt x="24074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sp>
        <p:nvSpPr>
          <p:cNvPr id="200" name="object 48">
            <a:extLst>
              <a:ext uri="{FF2B5EF4-FFF2-40B4-BE49-F238E27FC236}">
                <a16:creationId xmlns:a16="http://schemas.microsoft.com/office/drawing/2014/main" id="{8E2AA29B-993E-4B79-BB5E-7E96A8705E42}"/>
              </a:ext>
            </a:extLst>
          </p:cNvPr>
          <p:cNvSpPr/>
          <p:nvPr/>
        </p:nvSpPr>
        <p:spPr>
          <a:xfrm>
            <a:off x="8831881" y="3185993"/>
            <a:ext cx="304522" cy="336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sp>
        <p:nvSpPr>
          <p:cNvPr id="201" name="object 50">
            <a:extLst>
              <a:ext uri="{FF2B5EF4-FFF2-40B4-BE49-F238E27FC236}">
                <a16:creationId xmlns:a16="http://schemas.microsoft.com/office/drawing/2014/main" id="{3148FA59-38C6-41B2-9E65-9AC124AD791E}"/>
              </a:ext>
            </a:extLst>
          </p:cNvPr>
          <p:cNvSpPr/>
          <p:nvPr/>
        </p:nvSpPr>
        <p:spPr>
          <a:xfrm>
            <a:off x="8052354" y="2799659"/>
            <a:ext cx="488167" cy="507691"/>
          </a:xfrm>
          <a:custGeom>
            <a:avLst/>
            <a:gdLst/>
            <a:ahLst/>
            <a:cxnLst/>
            <a:rect l="l" t="t" r="r" b="b"/>
            <a:pathLst>
              <a:path w="640079" h="641985">
                <a:moveTo>
                  <a:pt x="0" y="320801"/>
                </a:moveTo>
                <a:lnTo>
                  <a:pt x="3469" y="273398"/>
                </a:lnTo>
                <a:lnTo>
                  <a:pt x="13547" y="228153"/>
                </a:lnTo>
                <a:lnTo>
                  <a:pt x="29740" y="185563"/>
                </a:lnTo>
                <a:lnTo>
                  <a:pt x="51552" y="146125"/>
                </a:lnTo>
                <a:lnTo>
                  <a:pt x="78490" y="110335"/>
                </a:lnTo>
                <a:lnTo>
                  <a:pt x="110057" y="78690"/>
                </a:lnTo>
                <a:lnTo>
                  <a:pt x="145761" y="51685"/>
                </a:lnTo>
                <a:lnTo>
                  <a:pt x="185105" y="29817"/>
                </a:lnTo>
                <a:lnTo>
                  <a:pt x="227596" y="13583"/>
                </a:lnTo>
                <a:lnTo>
                  <a:pt x="272739" y="3478"/>
                </a:lnTo>
                <a:lnTo>
                  <a:pt x="320040" y="0"/>
                </a:lnTo>
                <a:lnTo>
                  <a:pt x="367340" y="3478"/>
                </a:lnTo>
                <a:lnTo>
                  <a:pt x="412483" y="13583"/>
                </a:lnTo>
                <a:lnTo>
                  <a:pt x="454974" y="29817"/>
                </a:lnTo>
                <a:lnTo>
                  <a:pt x="494318" y="51685"/>
                </a:lnTo>
                <a:lnTo>
                  <a:pt x="530022" y="78690"/>
                </a:lnTo>
                <a:lnTo>
                  <a:pt x="561589" y="110335"/>
                </a:lnTo>
                <a:lnTo>
                  <a:pt x="588527" y="146125"/>
                </a:lnTo>
                <a:lnTo>
                  <a:pt x="610339" y="185563"/>
                </a:lnTo>
                <a:lnTo>
                  <a:pt x="626532" y="228153"/>
                </a:lnTo>
                <a:lnTo>
                  <a:pt x="636610" y="273398"/>
                </a:lnTo>
                <a:lnTo>
                  <a:pt x="640080" y="320801"/>
                </a:lnTo>
                <a:lnTo>
                  <a:pt x="636610" y="368205"/>
                </a:lnTo>
                <a:lnTo>
                  <a:pt x="626532" y="413450"/>
                </a:lnTo>
                <a:lnTo>
                  <a:pt x="610339" y="456040"/>
                </a:lnTo>
                <a:lnTo>
                  <a:pt x="588527" y="495478"/>
                </a:lnTo>
                <a:lnTo>
                  <a:pt x="561589" y="531268"/>
                </a:lnTo>
                <a:lnTo>
                  <a:pt x="530022" y="562913"/>
                </a:lnTo>
                <a:lnTo>
                  <a:pt x="494318" y="589918"/>
                </a:lnTo>
                <a:lnTo>
                  <a:pt x="454974" y="611786"/>
                </a:lnTo>
                <a:lnTo>
                  <a:pt x="412483" y="628020"/>
                </a:lnTo>
                <a:lnTo>
                  <a:pt x="367340" y="638125"/>
                </a:lnTo>
                <a:lnTo>
                  <a:pt x="320040" y="641603"/>
                </a:lnTo>
                <a:lnTo>
                  <a:pt x="272739" y="638125"/>
                </a:lnTo>
                <a:lnTo>
                  <a:pt x="227596" y="628020"/>
                </a:lnTo>
                <a:lnTo>
                  <a:pt x="185105" y="611786"/>
                </a:lnTo>
                <a:lnTo>
                  <a:pt x="145761" y="589918"/>
                </a:lnTo>
                <a:lnTo>
                  <a:pt x="110057" y="562913"/>
                </a:lnTo>
                <a:lnTo>
                  <a:pt x="78490" y="531268"/>
                </a:lnTo>
                <a:lnTo>
                  <a:pt x="51552" y="495478"/>
                </a:lnTo>
                <a:lnTo>
                  <a:pt x="29740" y="456040"/>
                </a:lnTo>
                <a:lnTo>
                  <a:pt x="13547" y="413450"/>
                </a:lnTo>
                <a:lnTo>
                  <a:pt x="3469" y="368205"/>
                </a:lnTo>
                <a:lnTo>
                  <a:pt x="0" y="32080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717171"/>
            </a:solidFill>
            <a:prstDash val="solid"/>
            <a:miter lim="800000"/>
          </a:ln>
          <a:effectLst/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2" name="Graphic 4">
            <a:extLst>
              <a:ext uri="{FF2B5EF4-FFF2-40B4-BE49-F238E27FC236}">
                <a16:creationId xmlns:a16="http://schemas.microsoft.com/office/drawing/2014/main" id="{08C30C08-369A-41DE-A854-D05FD8D7CBD1}"/>
              </a:ext>
            </a:extLst>
          </p:cNvPr>
          <p:cNvGrpSpPr/>
          <p:nvPr/>
        </p:nvGrpSpPr>
        <p:grpSpPr>
          <a:xfrm>
            <a:off x="8179903" y="2933313"/>
            <a:ext cx="257274" cy="238162"/>
            <a:chOff x="11436930" y="6104948"/>
            <a:chExt cx="535264" cy="574688"/>
          </a:xfrm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CFE6A70-AA4F-4B46-AFD0-EF4B35434F53}"/>
                </a:ext>
              </a:extLst>
            </p:cNvPr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>
                <a:gd name="connsiteX0" fmla="*/ 11372 w 470062"/>
                <a:gd name="connsiteY0" fmla="*/ 146326 h 151633"/>
                <a:gd name="connsiteX1" fmla="*/ 466271 w 470062"/>
                <a:gd name="connsiteY1" fmla="*/ 146326 h 151633"/>
                <a:gd name="connsiteX2" fmla="*/ 338900 w 470062"/>
                <a:gd name="connsiteY2" fmla="*/ 11372 h 151633"/>
                <a:gd name="connsiteX3" fmla="*/ 117516 w 470062"/>
                <a:gd name="connsiteY3" fmla="*/ 11372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2" h="151633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D299FD7-5E6E-4467-9D4B-51179A55B72E}"/>
                </a:ext>
              </a:extLst>
            </p:cNvPr>
            <p:cNvSpPr/>
            <p:nvPr/>
          </p:nvSpPr>
          <p:spPr>
            <a:xfrm>
              <a:off x="11436930" y="6315717"/>
              <a:ext cx="348756" cy="363919"/>
            </a:xfrm>
            <a:custGeom>
              <a:avLst/>
              <a:gdLst>
                <a:gd name="connsiteX0" fmla="*/ 46248 w 348755"/>
                <a:gd name="connsiteY0" fmla="*/ 352547 h 363919"/>
                <a:gd name="connsiteX1" fmla="*/ 11372 w 348755"/>
                <a:gd name="connsiteY1" fmla="*/ 217593 h 363919"/>
                <a:gd name="connsiteX2" fmla="*/ 203946 w 348755"/>
                <a:gd name="connsiteY2" fmla="*/ 11372 h 363919"/>
                <a:gd name="connsiteX3" fmla="*/ 338900 w 348755"/>
                <a:gd name="connsiteY3" fmla="*/ 11372 h 3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55" h="363919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C0EF496-1BA6-4792-BD20-7066997CF1D3}"/>
                </a:ext>
              </a:extLst>
            </p:cNvPr>
            <p:cNvSpPr/>
            <p:nvPr/>
          </p:nvSpPr>
          <p:spPr>
            <a:xfrm>
              <a:off x="11627987" y="6104948"/>
              <a:ext cx="151633" cy="227450"/>
            </a:xfrm>
            <a:custGeom>
              <a:avLst/>
              <a:gdLst>
                <a:gd name="connsiteX0" fmla="*/ 11372 w 151632"/>
                <a:gd name="connsiteY0" fmla="*/ 11372 h 227449"/>
                <a:gd name="connsiteX1" fmla="*/ 147842 w 151632"/>
                <a:gd name="connsiteY1" fmla="*/ 11372 h 227449"/>
                <a:gd name="connsiteX2" fmla="*/ 147842 w 151632"/>
                <a:gd name="connsiteY2" fmla="*/ 222142 h 227449"/>
                <a:gd name="connsiteX3" fmla="*/ 12889 w 151632"/>
                <a:gd name="connsiteY3" fmla="*/ 222142 h 2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32" h="227449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D2D448-7EF4-42A7-B478-792980EF3627}"/>
                </a:ext>
              </a:extLst>
            </p:cNvPr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>
                <a:gd name="connsiteX0" fmla="*/ 11372 w 257776"/>
                <a:gd name="connsiteY0" fmla="*/ 111450 h 318429"/>
                <a:gd name="connsiteX1" fmla="*/ 97803 w 257776"/>
                <a:gd name="connsiteY1" fmla="*/ 11372 h 318429"/>
                <a:gd name="connsiteX2" fmla="*/ 253985 w 257776"/>
                <a:gd name="connsiteY2" fmla="*/ 185751 h 318429"/>
                <a:gd name="connsiteX3" fmla="*/ 223659 w 257776"/>
                <a:gd name="connsiteY3" fmla="*/ 317671 h 31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776" h="318429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7" name="Rounded Rectangle 34">
            <a:extLst>
              <a:ext uri="{FF2B5EF4-FFF2-40B4-BE49-F238E27FC236}">
                <a16:creationId xmlns:a16="http://schemas.microsoft.com/office/drawing/2014/main" id="{810F0DA4-8482-4393-8541-E22F9888C286}"/>
              </a:ext>
            </a:extLst>
          </p:cNvPr>
          <p:cNvSpPr/>
          <p:nvPr/>
        </p:nvSpPr>
        <p:spPr>
          <a:xfrm>
            <a:off x="203692" y="2102247"/>
            <a:ext cx="3979692" cy="2077935"/>
          </a:xfrm>
          <a:prstGeom prst="rect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91416" tIns="0" rIns="0" bIns="0" numCol="1" spcCol="1270" anchor="b" anchorCtr="0">
            <a:noAutofit/>
          </a:bodyPr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E29B2F0-3271-4C1A-869C-375652231BD7}"/>
              </a:ext>
            </a:extLst>
          </p:cNvPr>
          <p:cNvSpPr txBox="1"/>
          <p:nvPr/>
        </p:nvSpPr>
        <p:spPr>
          <a:xfrm>
            <a:off x="263025" y="2128270"/>
            <a:ext cx="3940778" cy="1935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ts val="215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Fast (VMs with GPUs)</a:t>
            </a:r>
          </a:p>
          <a:p>
            <a:pPr marL="285750" marR="582930" lvl="0" indent="-285750" defTabSz="914400" eaLnBrk="1" fontAlgn="auto" latinLnBrk="0" hangingPunct="1">
              <a:lnSpc>
                <a:spcPts val="218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Different optimization methods,  CI/CD pipeline</a:t>
            </a:r>
          </a:p>
          <a:p>
            <a:pPr marL="285750" marR="0" lvl="0" indent="-285750" defTabSz="914400" eaLnBrk="1" fontAlgn="auto" latinLnBrk="0" hangingPunct="1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Full control during training</a:t>
            </a:r>
          </a:p>
          <a:p>
            <a:pPr marL="285750" marR="808990" lvl="0" indent="-285750" defTabSz="914400" eaLnBrk="1" fontAlgn="auto" latinLnBrk="0" hangingPunct="1">
              <a:lnSpc>
                <a:spcPts val="216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Manage computing resources  (choose VM size)</a:t>
            </a:r>
          </a:p>
          <a:p>
            <a:pPr marL="285750" marR="0" lvl="0" indent="-285750" defTabSz="91440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Use open source ML libraries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6CAD539-19F6-4C46-A61E-F5AD48B6D490}"/>
              </a:ext>
            </a:extLst>
          </p:cNvPr>
          <p:cNvSpPr/>
          <p:nvPr/>
        </p:nvSpPr>
        <p:spPr>
          <a:xfrm>
            <a:off x="203692" y="1877771"/>
            <a:ext cx="3989705" cy="205102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18852" tIns="15043" rIns="18852" bIns="15043" numCol="1" spcCol="1270" anchor="ctr" anchorCtr="0">
            <a:noAutofit/>
          </a:bodyPr>
          <a:lstStyle/>
          <a:p>
            <a:pPr marL="0" marR="0" lvl="0" indent="0" algn="ctr" defTabSz="266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3B24621-A0B6-4250-9E31-EFFD0D8CF742}"/>
              </a:ext>
            </a:extLst>
          </p:cNvPr>
          <p:cNvSpPr/>
          <p:nvPr/>
        </p:nvSpPr>
        <p:spPr>
          <a:xfrm>
            <a:off x="193679" y="4243073"/>
            <a:ext cx="3989705" cy="205102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18852" tIns="15043" rIns="18852" bIns="15043" numCol="1" spcCol="1270" anchor="ctr" anchorCtr="0">
            <a:noAutofit/>
          </a:bodyPr>
          <a:lstStyle/>
          <a:p>
            <a:pPr marL="0" marR="0" lvl="0" indent="0" algn="ctr" defTabSz="266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Cons</a:t>
            </a:r>
          </a:p>
        </p:txBody>
      </p:sp>
      <p:sp>
        <p:nvSpPr>
          <p:cNvPr id="211" name="Rounded Rectangle 34">
            <a:extLst>
              <a:ext uri="{FF2B5EF4-FFF2-40B4-BE49-F238E27FC236}">
                <a16:creationId xmlns:a16="http://schemas.microsoft.com/office/drawing/2014/main" id="{82B3AB11-5271-438D-8D51-2D0DD6583D1A}"/>
              </a:ext>
            </a:extLst>
          </p:cNvPr>
          <p:cNvSpPr/>
          <p:nvPr/>
        </p:nvSpPr>
        <p:spPr>
          <a:xfrm>
            <a:off x="189192" y="4437473"/>
            <a:ext cx="3979692" cy="1783591"/>
          </a:xfrm>
          <a:prstGeom prst="rect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spcFirstLastPara="0" vert="horz" wrap="square" lIns="91416" tIns="0" rIns="0" bIns="0" numCol="1" spcCol="1270" anchor="b" anchorCtr="0">
            <a:noAutofit/>
          </a:bodyPr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7C983B4-4D38-4273-BD1A-369DBA04D782}"/>
              </a:ext>
            </a:extLst>
          </p:cNvPr>
          <p:cNvSpPr txBox="1"/>
          <p:nvPr/>
        </p:nvSpPr>
        <p:spPr>
          <a:xfrm>
            <a:off x="251838" y="4474570"/>
            <a:ext cx="3940778" cy="1711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566420" lvl="0" indent="-285750" defTabSz="914400" eaLnBrk="1" fontAlgn="auto" latinLnBrk="0" hangingPunct="1">
              <a:lnSpc>
                <a:spcPct val="1006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More elaborate to build, require  deeper knowledge of machine  learning</a:t>
            </a:r>
          </a:p>
          <a:p>
            <a:pPr marL="285750" marR="505459" lvl="0" indent="-285750" defTabSz="914400" eaLnBrk="1" fontAlgn="auto" latinLnBrk="0" hangingPunct="1">
              <a:lnSpc>
                <a:spcPts val="218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Deeper models need much more  data with much more memory</a:t>
            </a:r>
          </a:p>
          <a:p>
            <a:pPr marL="285750" marR="0" lvl="0" indent="-285750" defTabSz="91440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Higher costs for VM with GPU</a:t>
            </a:r>
          </a:p>
          <a:p>
            <a:pPr marL="285750" marR="0" lvl="0" indent="-285750" defTabSz="91440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051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Option 3: Databricks</a:t>
            </a:r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15F61049-596A-4957-B46D-0AA5AD246B59}"/>
              </a:ext>
            </a:extLst>
          </p:cNvPr>
          <p:cNvSpPr/>
          <p:nvPr/>
        </p:nvSpPr>
        <p:spPr>
          <a:xfrm>
            <a:off x="3818823" y="1710400"/>
            <a:ext cx="8231154" cy="4817007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3029110C-EF85-4CF0-BC52-4B43E9E2B2FE}"/>
              </a:ext>
            </a:extLst>
          </p:cNvPr>
          <p:cNvSpPr/>
          <p:nvPr/>
        </p:nvSpPr>
        <p:spPr>
          <a:xfrm>
            <a:off x="5575800" y="1744326"/>
            <a:ext cx="6349069" cy="3567608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D0AA229A-77B7-4A08-B4CD-A3EC071CA13D}"/>
              </a:ext>
            </a:extLst>
          </p:cNvPr>
          <p:cNvSpPr/>
          <p:nvPr/>
        </p:nvSpPr>
        <p:spPr>
          <a:xfrm>
            <a:off x="3907787" y="3243253"/>
            <a:ext cx="1464127" cy="2133607"/>
          </a:xfrm>
          <a:prstGeom prst="roundRect">
            <a:avLst>
              <a:gd name="adj" fmla="val 5431"/>
            </a:avLst>
          </a:prstGeom>
          <a:solidFill>
            <a:srgbClr val="FFFFFF"/>
          </a:solidFill>
          <a:ln w="12700" cap="flat" cmpd="sng" algn="ctr">
            <a:solidFill>
              <a:srgbClr val="1DB3E8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23FFCAD-342B-4FB4-A719-FD628DB7FB30}"/>
              </a:ext>
            </a:extLst>
          </p:cNvPr>
          <p:cNvSpPr txBox="1">
            <a:spLocks/>
          </p:cNvSpPr>
          <p:nvPr/>
        </p:nvSpPr>
        <p:spPr>
          <a:xfrm>
            <a:off x="10868882" y="6816306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3240-98FE-4E63-8FF4-919B3A32D47E}"/>
              </a:ext>
            </a:extLst>
          </p:cNvPr>
          <p:cNvSpPr/>
          <p:nvPr/>
        </p:nvSpPr>
        <p:spPr>
          <a:xfrm>
            <a:off x="585250" y="100408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Simple cleaning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75693-1925-4C10-BE84-1C213D31195D}"/>
              </a:ext>
            </a:extLst>
          </p:cNvPr>
          <p:cNvSpPr/>
          <p:nvPr/>
        </p:nvSpPr>
        <p:spPr>
          <a:xfrm>
            <a:off x="1859578" y="1004083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Auto-linking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D6FA0E-483F-45A0-B7E6-7D2AE57A9DA6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1673515" y="1305640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EE929-5B78-4F64-9913-58D2022273DA}"/>
              </a:ext>
            </a:extLst>
          </p:cNvPr>
          <p:cNvSpPr/>
          <p:nvPr/>
        </p:nvSpPr>
        <p:spPr>
          <a:xfrm>
            <a:off x="3133906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Further cleaning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172F5-8750-4038-A849-89E80829D996}"/>
              </a:ext>
            </a:extLst>
          </p:cNvPr>
          <p:cNvSpPr/>
          <p:nvPr/>
        </p:nvSpPr>
        <p:spPr>
          <a:xfrm>
            <a:off x="4408234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Calculated </a:t>
            </a:r>
            <a:r>
              <a:rPr kumimoji="0" lang="en-GB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demogs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82AC42-C4D5-43AB-8833-23B96D2E0EBF}"/>
              </a:ext>
            </a:extLst>
          </p:cNvPr>
          <p:cNvSpPr/>
          <p:nvPr/>
        </p:nvSpPr>
        <p:spPr>
          <a:xfrm>
            <a:off x="5676703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Eligibility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951161-372F-47A7-81BE-FA2BD610AA13}"/>
              </a:ext>
            </a:extLst>
          </p:cNvPr>
          <p:cNvSpPr/>
          <p:nvPr/>
        </p:nvSpPr>
        <p:spPr>
          <a:xfrm>
            <a:off x="6945172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Demog weighting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3C21-8A5E-4A8A-8E0D-AD950B1695F2}"/>
              </a:ext>
            </a:extLst>
          </p:cNvPr>
          <p:cNvSpPr/>
          <p:nvPr/>
        </p:nvSpPr>
        <p:spPr>
          <a:xfrm>
            <a:off x="8213641" y="1004082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Response weighting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4257C9-2A19-4D56-BDEE-082E78BE161F}"/>
              </a:ext>
            </a:extLst>
          </p:cNvPr>
          <p:cNvSpPr/>
          <p:nvPr/>
        </p:nvSpPr>
        <p:spPr>
          <a:xfrm>
            <a:off x="9482110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1DB3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Advanced cleaning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6628B0-BABD-4A8C-B861-8FA1E748250C}"/>
              </a:ext>
            </a:extLst>
          </p:cNvPr>
          <p:cNvSpPr/>
          <p:nvPr/>
        </p:nvSpPr>
        <p:spPr>
          <a:xfrm>
            <a:off x="10750579" y="1004081"/>
            <a:ext cx="1088265" cy="6031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Reporting outputs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2A6C0E5-3473-466B-AAA0-9963D0917A0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4222171" y="1305638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09FA52-8734-48FA-B505-DA54CF946F4F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5496499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2FC3D5-4B97-4D1D-8D06-D0F05F2B565D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64968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7577F5-FD34-4FC2-AEF0-22852AAE5E6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8033437" y="130563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801DBB-7BD9-4B09-B054-969BE96B16CD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9301906" y="1305638"/>
            <a:ext cx="180204" cy="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591B0F-202D-411C-BA19-66D76370FAA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10570375" y="1305638"/>
            <a:ext cx="180204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AD142DD-A279-4B9A-BDE2-850D8D1291D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2947843" y="1305638"/>
            <a:ext cx="186063" cy="2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ADDDFB-C8FB-4C09-B412-949B8EFA28E9}"/>
              </a:ext>
            </a:extLst>
          </p:cNvPr>
          <p:cNvGrpSpPr/>
          <p:nvPr/>
        </p:nvGrpSpPr>
        <p:grpSpPr>
          <a:xfrm>
            <a:off x="38335" y="1849132"/>
            <a:ext cx="648945" cy="598145"/>
            <a:chOff x="5564" y="1867179"/>
            <a:chExt cx="692812" cy="60311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F08C04-55AC-43DA-A42D-DB8D5ACD87A4}"/>
                </a:ext>
              </a:extLst>
            </p:cNvPr>
            <p:cNvSpPr/>
            <p:nvPr/>
          </p:nvSpPr>
          <p:spPr>
            <a:xfrm>
              <a:off x="5564" y="1867179"/>
              <a:ext cx="692812" cy="603114"/>
            </a:xfrm>
            <a:prstGeom prst="ellipse">
              <a:avLst/>
            </a:prstGeom>
            <a:solidFill>
              <a:srgbClr val="96C11D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2863656-3A3C-448D-9707-A2E9178FE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88" y="2028763"/>
              <a:ext cx="204180" cy="279945"/>
            </a:xfrm>
            <a:custGeom>
              <a:avLst/>
              <a:gdLst>
                <a:gd name="T0" fmla="*/ 345 w 5950"/>
                <a:gd name="T1" fmla="*/ 3458 h 6120"/>
                <a:gd name="T2" fmla="*/ 533 w 5950"/>
                <a:gd name="T3" fmla="*/ 5726 h 6120"/>
                <a:gd name="T4" fmla="*/ 1495 w 5950"/>
                <a:gd name="T5" fmla="*/ 5580 h 6120"/>
                <a:gd name="T6" fmla="*/ 1356 w 5950"/>
                <a:gd name="T7" fmla="*/ 3275 h 6120"/>
                <a:gd name="T8" fmla="*/ 3216 w 5950"/>
                <a:gd name="T9" fmla="*/ 548 h 6120"/>
                <a:gd name="T10" fmla="*/ 3209 w 5950"/>
                <a:gd name="T11" fmla="*/ 835 h 6120"/>
                <a:gd name="T12" fmla="*/ 3024 w 5950"/>
                <a:gd name="T13" fmla="*/ 1289 h 6120"/>
                <a:gd name="T14" fmla="*/ 2680 w 5950"/>
                <a:gd name="T15" fmla="*/ 2013 h 6120"/>
                <a:gd name="T16" fmla="*/ 2237 w 5950"/>
                <a:gd name="T17" fmla="*/ 2687 h 6120"/>
                <a:gd name="T18" fmla="*/ 1866 w 5950"/>
                <a:gd name="T19" fmla="*/ 3166 h 6120"/>
                <a:gd name="T20" fmla="*/ 1842 w 5950"/>
                <a:gd name="T21" fmla="*/ 5595 h 6120"/>
                <a:gd name="T22" fmla="*/ 2112 w 5950"/>
                <a:gd name="T23" fmla="*/ 5685 h 6120"/>
                <a:gd name="T24" fmla="*/ 2797 w 5950"/>
                <a:gd name="T25" fmla="*/ 5740 h 6120"/>
                <a:gd name="T26" fmla="*/ 3646 w 5950"/>
                <a:gd name="T27" fmla="*/ 5757 h 6120"/>
                <a:gd name="T28" fmla="*/ 4579 w 5950"/>
                <a:gd name="T29" fmla="*/ 5729 h 6120"/>
                <a:gd name="T30" fmla="*/ 5146 w 5950"/>
                <a:gd name="T31" fmla="*/ 5403 h 6120"/>
                <a:gd name="T32" fmla="*/ 5187 w 5950"/>
                <a:gd name="T33" fmla="*/ 5093 h 6120"/>
                <a:gd name="T34" fmla="*/ 5241 w 5950"/>
                <a:gd name="T35" fmla="*/ 4877 h 6120"/>
                <a:gd name="T36" fmla="*/ 5475 w 5950"/>
                <a:gd name="T37" fmla="*/ 4389 h 6120"/>
                <a:gd name="T38" fmla="*/ 5404 w 5950"/>
                <a:gd name="T39" fmla="*/ 4186 h 6120"/>
                <a:gd name="T40" fmla="*/ 5583 w 5950"/>
                <a:gd name="T41" fmla="*/ 3804 h 6120"/>
                <a:gd name="T42" fmla="*/ 5522 w 5950"/>
                <a:gd name="T43" fmla="*/ 3439 h 6120"/>
                <a:gd name="T44" fmla="*/ 5404 w 5950"/>
                <a:gd name="T45" fmla="*/ 3262 h 6120"/>
                <a:gd name="T46" fmla="*/ 5481 w 5950"/>
                <a:gd name="T47" fmla="*/ 3031 h 6120"/>
                <a:gd name="T48" fmla="*/ 5388 w 5950"/>
                <a:gd name="T49" fmla="*/ 2678 h 6120"/>
                <a:gd name="T50" fmla="*/ 4857 w 5950"/>
                <a:gd name="T51" fmla="*/ 2523 h 6120"/>
                <a:gd name="T52" fmla="*/ 4188 w 5950"/>
                <a:gd name="T53" fmla="*/ 2566 h 6120"/>
                <a:gd name="T54" fmla="*/ 3730 w 5950"/>
                <a:gd name="T55" fmla="*/ 2657 h 6120"/>
                <a:gd name="T56" fmla="*/ 3449 w 5950"/>
                <a:gd name="T57" fmla="*/ 2477 h 6120"/>
                <a:gd name="T58" fmla="*/ 3460 w 5950"/>
                <a:gd name="T59" fmla="*/ 1903 h 6120"/>
                <a:gd name="T60" fmla="*/ 3691 w 5950"/>
                <a:gd name="T61" fmla="*/ 1023 h 6120"/>
                <a:gd name="T62" fmla="*/ 3570 w 5950"/>
                <a:gd name="T63" fmla="*/ 473 h 6120"/>
                <a:gd name="T64" fmla="*/ 3268 w 5950"/>
                <a:gd name="T65" fmla="*/ 345 h 6120"/>
                <a:gd name="T66" fmla="*/ 3492 w 5950"/>
                <a:gd name="T67" fmla="*/ 40 h 6120"/>
                <a:gd name="T68" fmla="*/ 3935 w 5950"/>
                <a:gd name="T69" fmla="*/ 390 h 6120"/>
                <a:gd name="T70" fmla="*/ 4019 w 5950"/>
                <a:gd name="T71" fmla="*/ 1173 h 6120"/>
                <a:gd name="T72" fmla="*/ 3801 w 5950"/>
                <a:gd name="T73" fmla="*/ 1981 h 6120"/>
                <a:gd name="T74" fmla="*/ 3760 w 5950"/>
                <a:gd name="T75" fmla="*/ 2302 h 6120"/>
                <a:gd name="T76" fmla="*/ 4103 w 5950"/>
                <a:gd name="T77" fmla="*/ 2235 h 6120"/>
                <a:gd name="T78" fmla="*/ 4732 w 5950"/>
                <a:gd name="T79" fmla="*/ 2177 h 6120"/>
                <a:gd name="T80" fmla="*/ 5555 w 5950"/>
                <a:gd name="T81" fmla="*/ 2372 h 6120"/>
                <a:gd name="T82" fmla="*/ 5840 w 5950"/>
                <a:gd name="T83" fmla="*/ 2868 h 6120"/>
                <a:gd name="T84" fmla="*/ 5848 w 5950"/>
                <a:gd name="T85" fmla="*/ 3307 h 6120"/>
                <a:gd name="T86" fmla="*/ 5911 w 5950"/>
                <a:gd name="T87" fmla="*/ 3914 h 6120"/>
                <a:gd name="T88" fmla="*/ 5825 w 5950"/>
                <a:gd name="T89" fmla="*/ 4474 h 6120"/>
                <a:gd name="T90" fmla="*/ 5604 w 5950"/>
                <a:gd name="T91" fmla="*/ 5012 h 6120"/>
                <a:gd name="T92" fmla="*/ 5447 w 5950"/>
                <a:gd name="T93" fmla="*/ 5573 h 6120"/>
                <a:gd name="T94" fmla="*/ 4872 w 5950"/>
                <a:gd name="T95" fmla="*/ 6007 h 6120"/>
                <a:gd name="T96" fmla="*/ 3920 w 5950"/>
                <a:gd name="T97" fmla="*/ 6118 h 6120"/>
                <a:gd name="T98" fmla="*/ 2861 w 5950"/>
                <a:gd name="T99" fmla="*/ 6090 h 6120"/>
                <a:gd name="T100" fmla="*/ 2104 w 5950"/>
                <a:gd name="T101" fmla="*/ 6031 h 6120"/>
                <a:gd name="T102" fmla="*/ 1507 w 5950"/>
                <a:gd name="T103" fmla="*/ 6035 h 6120"/>
                <a:gd name="T104" fmla="*/ 242 w 5950"/>
                <a:gd name="T105" fmla="*/ 5986 h 6120"/>
                <a:gd name="T106" fmla="*/ 0 w 5950"/>
                <a:gd name="T107" fmla="*/ 3458 h 6120"/>
                <a:gd name="T108" fmla="*/ 307 w 5950"/>
                <a:gd name="T109" fmla="*/ 2976 h 6120"/>
                <a:gd name="T110" fmla="*/ 1566 w 5950"/>
                <a:gd name="T111" fmla="*/ 2991 h 6120"/>
                <a:gd name="T112" fmla="*/ 1838 w 5950"/>
                <a:gd name="T113" fmla="*/ 2596 h 6120"/>
                <a:gd name="T114" fmla="*/ 2330 w 5950"/>
                <a:gd name="T115" fmla="*/ 1933 h 6120"/>
                <a:gd name="T116" fmla="*/ 2747 w 5950"/>
                <a:gd name="T117" fmla="*/ 1062 h 6120"/>
                <a:gd name="T118" fmla="*/ 2870 w 5950"/>
                <a:gd name="T119" fmla="*/ 520 h 6120"/>
                <a:gd name="T120" fmla="*/ 3030 w 5950"/>
                <a:gd name="T121" fmla="*/ 73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50" h="6120">
                  <a:moveTo>
                    <a:pt x="533" y="3270"/>
                  </a:moveTo>
                  <a:lnTo>
                    <a:pt x="490" y="3275"/>
                  </a:lnTo>
                  <a:lnTo>
                    <a:pt x="451" y="3288"/>
                  </a:lnTo>
                  <a:lnTo>
                    <a:pt x="415" y="3311"/>
                  </a:lnTo>
                  <a:lnTo>
                    <a:pt x="386" y="3341"/>
                  </a:lnTo>
                  <a:lnTo>
                    <a:pt x="363" y="3374"/>
                  </a:lnTo>
                  <a:lnTo>
                    <a:pt x="350" y="3415"/>
                  </a:lnTo>
                  <a:lnTo>
                    <a:pt x="345" y="3458"/>
                  </a:lnTo>
                  <a:lnTo>
                    <a:pt x="345" y="5539"/>
                  </a:lnTo>
                  <a:lnTo>
                    <a:pt x="350" y="5580"/>
                  </a:lnTo>
                  <a:lnTo>
                    <a:pt x="363" y="5621"/>
                  </a:lnTo>
                  <a:lnTo>
                    <a:pt x="386" y="5655"/>
                  </a:lnTo>
                  <a:lnTo>
                    <a:pt x="415" y="5685"/>
                  </a:lnTo>
                  <a:lnTo>
                    <a:pt x="449" y="5707"/>
                  </a:lnTo>
                  <a:lnTo>
                    <a:pt x="488" y="5720"/>
                  </a:lnTo>
                  <a:lnTo>
                    <a:pt x="533" y="5726"/>
                  </a:lnTo>
                  <a:lnTo>
                    <a:pt x="533" y="5724"/>
                  </a:lnTo>
                  <a:lnTo>
                    <a:pt x="1313" y="5724"/>
                  </a:lnTo>
                  <a:lnTo>
                    <a:pt x="1356" y="5720"/>
                  </a:lnTo>
                  <a:lnTo>
                    <a:pt x="1395" y="5705"/>
                  </a:lnTo>
                  <a:lnTo>
                    <a:pt x="1430" y="5683"/>
                  </a:lnTo>
                  <a:lnTo>
                    <a:pt x="1458" y="5655"/>
                  </a:lnTo>
                  <a:lnTo>
                    <a:pt x="1481" y="5619"/>
                  </a:lnTo>
                  <a:lnTo>
                    <a:pt x="1495" y="5580"/>
                  </a:lnTo>
                  <a:lnTo>
                    <a:pt x="1499" y="5537"/>
                  </a:lnTo>
                  <a:lnTo>
                    <a:pt x="1499" y="3458"/>
                  </a:lnTo>
                  <a:lnTo>
                    <a:pt x="1495" y="3415"/>
                  </a:lnTo>
                  <a:lnTo>
                    <a:pt x="1481" y="3376"/>
                  </a:lnTo>
                  <a:lnTo>
                    <a:pt x="1458" y="3341"/>
                  </a:lnTo>
                  <a:lnTo>
                    <a:pt x="1430" y="3313"/>
                  </a:lnTo>
                  <a:lnTo>
                    <a:pt x="1395" y="3290"/>
                  </a:lnTo>
                  <a:lnTo>
                    <a:pt x="1356" y="3275"/>
                  </a:lnTo>
                  <a:lnTo>
                    <a:pt x="1313" y="3270"/>
                  </a:lnTo>
                  <a:lnTo>
                    <a:pt x="533" y="3270"/>
                  </a:lnTo>
                  <a:close/>
                  <a:moveTo>
                    <a:pt x="3244" y="343"/>
                  </a:moveTo>
                  <a:lnTo>
                    <a:pt x="3235" y="369"/>
                  </a:lnTo>
                  <a:lnTo>
                    <a:pt x="3226" y="403"/>
                  </a:lnTo>
                  <a:lnTo>
                    <a:pt x="3220" y="445"/>
                  </a:lnTo>
                  <a:lnTo>
                    <a:pt x="3216" y="494"/>
                  </a:lnTo>
                  <a:lnTo>
                    <a:pt x="3216" y="548"/>
                  </a:lnTo>
                  <a:lnTo>
                    <a:pt x="3218" y="604"/>
                  </a:lnTo>
                  <a:lnTo>
                    <a:pt x="3222" y="660"/>
                  </a:lnTo>
                  <a:lnTo>
                    <a:pt x="3227" y="714"/>
                  </a:lnTo>
                  <a:lnTo>
                    <a:pt x="3231" y="743"/>
                  </a:lnTo>
                  <a:lnTo>
                    <a:pt x="3227" y="773"/>
                  </a:lnTo>
                  <a:lnTo>
                    <a:pt x="3220" y="799"/>
                  </a:lnTo>
                  <a:lnTo>
                    <a:pt x="3216" y="812"/>
                  </a:lnTo>
                  <a:lnTo>
                    <a:pt x="3209" y="835"/>
                  </a:lnTo>
                  <a:lnTo>
                    <a:pt x="3196" y="864"/>
                  </a:lnTo>
                  <a:lnTo>
                    <a:pt x="3181" y="905"/>
                  </a:lnTo>
                  <a:lnTo>
                    <a:pt x="3162" y="952"/>
                  </a:lnTo>
                  <a:lnTo>
                    <a:pt x="3142" y="1008"/>
                  </a:lnTo>
                  <a:lnTo>
                    <a:pt x="3116" y="1069"/>
                  </a:lnTo>
                  <a:lnTo>
                    <a:pt x="3090" y="1138"/>
                  </a:lnTo>
                  <a:lnTo>
                    <a:pt x="3058" y="1211"/>
                  </a:lnTo>
                  <a:lnTo>
                    <a:pt x="3024" y="1289"/>
                  </a:lnTo>
                  <a:lnTo>
                    <a:pt x="2989" y="1371"/>
                  </a:lnTo>
                  <a:lnTo>
                    <a:pt x="2952" y="1456"/>
                  </a:lnTo>
                  <a:lnTo>
                    <a:pt x="2911" y="1546"/>
                  </a:lnTo>
                  <a:lnTo>
                    <a:pt x="2868" y="1637"/>
                  </a:lnTo>
                  <a:lnTo>
                    <a:pt x="2823" y="1730"/>
                  </a:lnTo>
                  <a:lnTo>
                    <a:pt x="2777" y="1825"/>
                  </a:lnTo>
                  <a:lnTo>
                    <a:pt x="2728" y="1920"/>
                  </a:lnTo>
                  <a:lnTo>
                    <a:pt x="2680" y="2013"/>
                  </a:lnTo>
                  <a:lnTo>
                    <a:pt x="2628" y="2106"/>
                  </a:lnTo>
                  <a:lnTo>
                    <a:pt x="2576" y="2199"/>
                  </a:lnTo>
                  <a:lnTo>
                    <a:pt x="2522" y="2289"/>
                  </a:lnTo>
                  <a:lnTo>
                    <a:pt x="2466" y="2376"/>
                  </a:lnTo>
                  <a:lnTo>
                    <a:pt x="2410" y="2460"/>
                  </a:lnTo>
                  <a:lnTo>
                    <a:pt x="2352" y="2540"/>
                  </a:lnTo>
                  <a:lnTo>
                    <a:pt x="2294" y="2616"/>
                  </a:lnTo>
                  <a:lnTo>
                    <a:pt x="2237" y="2687"/>
                  </a:lnTo>
                  <a:lnTo>
                    <a:pt x="2177" y="2750"/>
                  </a:lnTo>
                  <a:lnTo>
                    <a:pt x="2119" y="2808"/>
                  </a:lnTo>
                  <a:lnTo>
                    <a:pt x="2060" y="2860"/>
                  </a:lnTo>
                  <a:lnTo>
                    <a:pt x="2006" y="2922"/>
                  </a:lnTo>
                  <a:lnTo>
                    <a:pt x="1961" y="2985"/>
                  </a:lnTo>
                  <a:lnTo>
                    <a:pt x="1924" y="3046"/>
                  </a:lnTo>
                  <a:lnTo>
                    <a:pt x="1892" y="3108"/>
                  </a:lnTo>
                  <a:lnTo>
                    <a:pt x="1866" y="3166"/>
                  </a:lnTo>
                  <a:lnTo>
                    <a:pt x="1847" y="3216"/>
                  </a:lnTo>
                  <a:lnTo>
                    <a:pt x="1833" y="3262"/>
                  </a:lnTo>
                  <a:lnTo>
                    <a:pt x="1821" y="3298"/>
                  </a:lnTo>
                  <a:lnTo>
                    <a:pt x="1834" y="3350"/>
                  </a:lnTo>
                  <a:lnTo>
                    <a:pt x="1842" y="3402"/>
                  </a:lnTo>
                  <a:lnTo>
                    <a:pt x="1846" y="3458"/>
                  </a:lnTo>
                  <a:lnTo>
                    <a:pt x="1846" y="5539"/>
                  </a:lnTo>
                  <a:lnTo>
                    <a:pt x="1842" y="5595"/>
                  </a:lnTo>
                  <a:lnTo>
                    <a:pt x="1834" y="5651"/>
                  </a:lnTo>
                  <a:lnTo>
                    <a:pt x="1963" y="5666"/>
                  </a:lnTo>
                  <a:lnTo>
                    <a:pt x="1965" y="5666"/>
                  </a:lnTo>
                  <a:lnTo>
                    <a:pt x="1972" y="5668"/>
                  </a:lnTo>
                  <a:lnTo>
                    <a:pt x="1991" y="5670"/>
                  </a:lnTo>
                  <a:lnTo>
                    <a:pt x="2021" y="5673"/>
                  </a:lnTo>
                  <a:lnTo>
                    <a:pt x="2062" y="5679"/>
                  </a:lnTo>
                  <a:lnTo>
                    <a:pt x="2112" y="5685"/>
                  </a:lnTo>
                  <a:lnTo>
                    <a:pt x="2171" y="5690"/>
                  </a:lnTo>
                  <a:lnTo>
                    <a:pt x="2240" y="5698"/>
                  </a:lnTo>
                  <a:lnTo>
                    <a:pt x="2317" y="5705"/>
                  </a:lnTo>
                  <a:lnTo>
                    <a:pt x="2401" y="5713"/>
                  </a:lnTo>
                  <a:lnTo>
                    <a:pt x="2492" y="5720"/>
                  </a:lnTo>
                  <a:lnTo>
                    <a:pt x="2589" y="5727"/>
                  </a:lnTo>
                  <a:lnTo>
                    <a:pt x="2689" y="5733"/>
                  </a:lnTo>
                  <a:lnTo>
                    <a:pt x="2797" y="5740"/>
                  </a:lnTo>
                  <a:lnTo>
                    <a:pt x="2909" y="5746"/>
                  </a:lnTo>
                  <a:lnTo>
                    <a:pt x="3023" y="5752"/>
                  </a:lnTo>
                  <a:lnTo>
                    <a:pt x="3140" y="5755"/>
                  </a:lnTo>
                  <a:lnTo>
                    <a:pt x="3261" y="5757"/>
                  </a:lnTo>
                  <a:lnTo>
                    <a:pt x="3382" y="5759"/>
                  </a:lnTo>
                  <a:lnTo>
                    <a:pt x="3505" y="5759"/>
                  </a:lnTo>
                  <a:lnTo>
                    <a:pt x="3630" y="5757"/>
                  </a:lnTo>
                  <a:lnTo>
                    <a:pt x="3646" y="5757"/>
                  </a:lnTo>
                  <a:lnTo>
                    <a:pt x="3788" y="5766"/>
                  </a:lnTo>
                  <a:lnTo>
                    <a:pt x="3924" y="5774"/>
                  </a:lnTo>
                  <a:lnTo>
                    <a:pt x="4051" y="5776"/>
                  </a:lnTo>
                  <a:lnTo>
                    <a:pt x="4172" y="5774"/>
                  </a:lnTo>
                  <a:lnTo>
                    <a:pt x="4285" y="5768"/>
                  </a:lnTo>
                  <a:lnTo>
                    <a:pt x="4391" y="5759"/>
                  </a:lnTo>
                  <a:lnTo>
                    <a:pt x="4490" y="5746"/>
                  </a:lnTo>
                  <a:lnTo>
                    <a:pt x="4579" y="5729"/>
                  </a:lnTo>
                  <a:lnTo>
                    <a:pt x="4684" y="5703"/>
                  </a:lnTo>
                  <a:lnTo>
                    <a:pt x="4779" y="5673"/>
                  </a:lnTo>
                  <a:lnTo>
                    <a:pt x="4864" y="5640"/>
                  </a:lnTo>
                  <a:lnTo>
                    <a:pt x="4939" y="5601"/>
                  </a:lnTo>
                  <a:lnTo>
                    <a:pt x="5006" y="5558"/>
                  </a:lnTo>
                  <a:lnTo>
                    <a:pt x="5062" y="5511"/>
                  </a:lnTo>
                  <a:lnTo>
                    <a:pt x="5108" y="5459"/>
                  </a:lnTo>
                  <a:lnTo>
                    <a:pt x="5146" y="5403"/>
                  </a:lnTo>
                  <a:lnTo>
                    <a:pt x="5170" y="5357"/>
                  </a:lnTo>
                  <a:lnTo>
                    <a:pt x="5185" y="5308"/>
                  </a:lnTo>
                  <a:lnTo>
                    <a:pt x="5194" y="5262"/>
                  </a:lnTo>
                  <a:lnTo>
                    <a:pt x="5198" y="5219"/>
                  </a:lnTo>
                  <a:lnTo>
                    <a:pt x="5198" y="5180"/>
                  </a:lnTo>
                  <a:lnTo>
                    <a:pt x="5194" y="5145"/>
                  </a:lnTo>
                  <a:lnTo>
                    <a:pt x="5190" y="5115"/>
                  </a:lnTo>
                  <a:lnTo>
                    <a:pt x="5187" y="5093"/>
                  </a:lnTo>
                  <a:lnTo>
                    <a:pt x="5183" y="5079"/>
                  </a:lnTo>
                  <a:lnTo>
                    <a:pt x="5181" y="5074"/>
                  </a:lnTo>
                  <a:lnTo>
                    <a:pt x="5172" y="5039"/>
                  </a:lnTo>
                  <a:lnTo>
                    <a:pt x="5172" y="5001"/>
                  </a:lnTo>
                  <a:lnTo>
                    <a:pt x="5177" y="4966"/>
                  </a:lnTo>
                  <a:lnTo>
                    <a:pt x="5192" y="4932"/>
                  </a:lnTo>
                  <a:lnTo>
                    <a:pt x="5213" y="4903"/>
                  </a:lnTo>
                  <a:lnTo>
                    <a:pt x="5241" y="4877"/>
                  </a:lnTo>
                  <a:lnTo>
                    <a:pt x="5306" y="4821"/>
                  </a:lnTo>
                  <a:lnTo>
                    <a:pt x="5364" y="4763"/>
                  </a:lnTo>
                  <a:lnTo>
                    <a:pt x="5408" y="4702"/>
                  </a:lnTo>
                  <a:lnTo>
                    <a:pt x="5442" y="4638"/>
                  </a:lnTo>
                  <a:lnTo>
                    <a:pt x="5466" y="4573"/>
                  </a:lnTo>
                  <a:lnTo>
                    <a:pt x="5479" y="4504"/>
                  </a:lnTo>
                  <a:lnTo>
                    <a:pt x="5481" y="4433"/>
                  </a:lnTo>
                  <a:lnTo>
                    <a:pt x="5475" y="4389"/>
                  </a:lnTo>
                  <a:lnTo>
                    <a:pt x="5468" y="4350"/>
                  </a:lnTo>
                  <a:lnTo>
                    <a:pt x="5458" y="4312"/>
                  </a:lnTo>
                  <a:lnTo>
                    <a:pt x="5449" y="4281"/>
                  </a:lnTo>
                  <a:lnTo>
                    <a:pt x="5438" y="4257"/>
                  </a:lnTo>
                  <a:lnTo>
                    <a:pt x="5431" y="4236"/>
                  </a:lnTo>
                  <a:lnTo>
                    <a:pt x="5423" y="4225"/>
                  </a:lnTo>
                  <a:lnTo>
                    <a:pt x="5421" y="4219"/>
                  </a:lnTo>
                  <a:lnTo>
                    <a:pt x="5404" y="4186"/>
                  </a:lnTo>
                  <a:lnTo>
                    <a:pt x="5397" y="4149"/>
                  </a:lnTo>
                  <a:lnTo>
                    <a:pt x="5397" y="4111"/>
                  </a:lnTo>
                  <a:lnTo>
                    <a:pt x="5406" y="4076"/>
                  </a:lnTo>
                  <a:lnTo>
                    <a:pt x="5421" y="4042"/>
                  </a:lnTo>
                  <a:lnTo>
                    <a:pt x="5444" y="4011"/>
                  </a:lnTo>
                  <a:lnTo>
                    <a:pt x="5505" y="3942"/>
                  </a:lnTo>
                  <a:lnTo>
                    <a:pt x="5550" y="3873"/>
                  </a:lnTo>
                  <a:lnTo>
                    <a:pt x="5583" y="3804"/>
                  </a:lnTo>
                  <a:lnTo>
                    <a:pt x="5600" y="3735"/>
                  </a:lnTo>
                  <a:lnTo>
                    <a:pt x="5604" y="3666"/>
                  </a:lnTo>
                  <a:lnTo>
                    <a:pt x="5600" y="3620"/>
                  </a:lnTo>
                  <a:lnTo>
                    <a:pt x="5591" y="3577"/>
                  </a:lnTo>
                  <a:lnTo>
                    <a:pt x="5576" y="3538"/>
                  </a:lnTo>
                  <a:lnTo>
                    <a:pt x="5559" y="3501"/>
                  </a:lnTo>
                  <a:lnTo>
                    <a:pt x="5540" y="3469"/>
                  </a:lnTo>
                  <a:lnTo>
                    <a:pt x="5522" y="3439"/>
                  </a:lnTo>
                  <a:lnTo>
                    <a:pt x="5503" y="3415"/>
                  </a:lnTo>
                  <a:lnTo>
                    <a:pt x="5488" y="3395"/>
                  </a:lnTo>
                  <a:lnTo>
                    <a:pt x="5475" y="3380"/>
                  </a:lnTo>
                  <a:lnTo>
                    <a:pt x="5466" y="3370"/>
                  </a:lnTo>
                  <a:lnTo>
                    <a:pt x="5462" y="3368"/>
                  </a:lnTo>
                  <a:lnTo>
                    <a:pt x="5434" y="3337"/>
                  </a:lnTo>
                  <a:lnTo>
                    <a:pt x="5416" y="3300"/>
                  </a:lnTo>
                  <a:lnTo>
                    <a:pt x="5404" y="3262"/>
                  </a:lnTo>
                  <a:lnTo>
                    <a:pt x="5404" y="3221"/>
                  </a:lnTo>
                  <a:lnTo>
                    <a:pt x="5414" y="3182"/>
                  </a:lnTo>
                  <a:lnTo>
                    <a:pt x="5432" y="3145"/>
                  </a:lnTo>
                  <a:lnTo>
                    <a:pt x="5438" y="3136"/>
                  </a:lnTo>
                  <a:lnTo>
                    <a:pt x="5447" y="3117"/>
                  </a:lnTo>
                  <a:lnTo>
                    <a:pt x="5458" y="3095"/>
                  </a:lnTo>
                  <a:lnTo>
                    <a:pt x="5470" y="3063"/>
                  </a:lnTo>
                  <a:lnTo>
                    <a:pt x="5481" y="3031"/>
                  </a:lnTo>
                  <a:lnTo>
                    <a:pt x="5490" y="2992"/>
                  </a:lnTo>
                  <a:lnTo>
                    <a:pt x="5496" y="2951"/>
                  </a:lnTo>
                  <a:lnTo>
                    <a:pt x="5498" y="2907"/>
                  </a:lnTo>
                  <a:lnTo>
                    <a:pt x="5494" y="2862"/>
                  </a:lnTo>
                  <a:lnTo>
                    <a:pt x="5481" y="2816"/>
                  </a:lnTo>
                  <a:lnTo>
                    <a:pt x="5460" y="2769"/>
                  </a:lnTo>
                  <a:lnTo>
                    <a:pt x="5431" y="2722"/>
                  </a:lnTo>
                  <a:lnTo>
                    <a:pt x="5388" y="2678"/>
                  </a:lnTo>
                  <a:lnTo>
                    <a:pt x="5343" y="2642"/>
                  </a:lnTo>
                  <a:lnTo>
                    <a:pt x="5291" y="2613"/>
                  </a:lnTo>
                  <a:lnTo>
                    <a:pt x="5231" y="2588"/>
                  </a:lnTo>
                  <a:lnTo>
                    <a:pt x="5166" y="2568"/>
                  </a:lnTo>
                  <a:lnTo>
                    <a:pt x="5095" y="2551"/>
                  </a:lnTo>
                  <a:lnTo>
                    <a:pt x="5019" y="2538"/>
                  </a:lnTo>
                  <a:lnTo>
                    <a:pt x="4939" y="2529"/>
                  </a:lnTo>
                  <a:lnTo>
                    <a:pt x="4857" y="2523"/>
                  </a:lnTo>
                  <a:lnTo>
                    <a:pt x="4773" y="2519"/>
                  </a:lnTo>
                  <a:lnTo>
                    <a:pt x="4687" y="2519"/>
                  </a:lnTo>
                  <a:lnTo>
                    <a:pt x="4600" y="2523"/>
                  </a:lnTo>
                  <a:lnTo>
                    <a:pt x="4514" y="2527"/>
                  </a:lnTo>
                  <a:lnTo>
                    <a:pt x="4429" y="2534"/>
                  </a:lnTo>
                  <a:lnTo>
                    <a:pt x="4347" y="2544"/>
                  </a:lnTo>
                  <a:lnTo>
                    <a:pt x="4265" y="2555"/>
                  </a:lnTo>
                  <a:lnTo>
                    <a:pt x="4188" y="2566"/>
                  </a:lnTo>
                  <a:lnTo>
                    <a:pt x="4114" y="2579"/>
                  </a:lnTo>
                  <a:lnTo>
                    <a:pt x="4047" y="2594"/>
                  </a:lnTo>
                  <a:lnTo>
                    <a:pt x="4038" y="2596"/>
                  </a:lnTo>
                  <a:lnTo>
                    <a:pt x="4030" y="2598"/>
                  </a:lnTo>
                  <a:lnTo>
                    <a:pt x="3922" y="2616"/>
                  </a:lnTo>
                  <a:lnTo>
                    <a:pt x="3807" y="2642"/>
                  </a:lnTo>
                  <a:lnTo>
                    <a:pt x="3769" y="2652"/>
                  </a:lnTo>
                  <a:lnTo>
                    <a:pt x="3730" y="2657"/>
                  </a:lnTo>
                  <a:lnTo>
                    <a:pt x="3689" y="2659"/>
                  </a:lnTo>
                  <a:lnTo>
                    <a:pt x="3648" y="2654"/>
                  </a:lnTo>
                  <a:lnTo>
                    <a:pt x="3605" y="2641"/>
                  </a:lnTo>
                  <a:lnTo>
                    <a:pt x="3566" y="2620"/>
                  </a:lnTo>
                  <a:lnTo>
                    <a:pt x="3527" y="2592"/>
                  </a:lnTo>
                  <a:lnTo>
                    <a:pt x="3496" y="2559"/>
                  </a:lnTo>
                  <a:lnTo>
                    <a:pt x="3470" y="2521"/>
                  </a:lnTo>
                  <a:lnTo>
                    <a:pt x="3449" y="2477"/>
                  </a:lnTo>
                  <a:lnTo>
                    <a:pt x="3432" y="2428"/>
                  </a:lnTo>
                  <a:lnTo>
                    <a:pt x="3421" y="2372"/>
                  </a:lnTo>
                  <a:lnTo>
                    <a:pt x="3414" y="2311"/>
                  </a:lnTo>
                  <a:lnTo>
                    <a:pt x="3414" y="2244"/>
                  </a:lnTo>
                  <a:lnTo>
                    <a:pt x="3417" y="2169"/>
                  </a:lnTo>
                  <a:lnTo>
                    <a:pt x="3427" y="2088"/>
                  </a:lnTo>
                  <a:lnTo>
                    <a:pt x="3442" y="2000"/>
                  </a:lnTo>
                  <a:lnTo>
                    <a:pt x="3460" y="1903"/>
                  </a:lnTo>
                  <a:lnTo>
                    <a:pt x="3484" y="1801"/>
                  </a:lnTo>
                  <a:lnTo>
                    <a:pt x="3514" y="1691"/>
                  </a:lnTo>
                  <a:lnTo>
                    <a:pt x="3550" y="1572"/>
                  </a:lnTo>
                  <a:lnTo>
                    <a:pt x="3591" y="1447"/>
                  </a:lnTo>
                  <a:lnTo>
                    <a:pt x="3626" y="1332"/>
                  </a:lnTo>
                  <a:lnTo>
                    <a:pt x="3654" y="1224"/>
                  </a:lnTo>
                  <a:lnTo>
                    <a:pt x="3676" y="1121"/>
                  </a:lnTo>
                  <a:lnTo>
                    <a:pt x="3691" y="1023"/>
                  </a:lnTo>
                  <a:lnTo>
                    <a:pt x="3699" y="931"/>
                  </a:lnTo>
                  <a:lnTo>
                    <a:pt x="3700" y="846"/>
                  </a:lnTo>
                  <a:lnTo>
                    <a:pt x="3695" y="768"/>
                  </a:lnTo>
                  <a:lnTo>
                    <a:pt x="3682" y="695"/>
                  </a:lnTo>
                  <a:lnTo>
                    <a:pt x="3663" y="628"/>
                  </a:lnTo>
                  <a:lnTo>
                    <a:pt x="3639" y="568"/>
                  </a:lnTo>
                  <a:lnTo>
                    <a:pt x="3605" y="516"/>
                  </a:lnTo>
                  <a:lnTo>
                    <a:pt x="3570" y="473"/>
                  </a:lnTo>
                  <a:lnTo>
                    <a:pt x="3533" y="440"/>
                  </a:lnTo>
                  <a:lnTo>
                    <a:pt x="3492" y="412"/>
                  </a:lnTo>
                  <a:lnTo>
                    <a:pt x="3451" y="390"/>
                  </a:lnTo>
                  <a:lnTo>
                    <a:pt x="3410" y="373"/>
                  </a:lnTo>
                  <a:lnTo>
                    <a:pt x="3369" y="360"/>
                  </a:lnTo>
                  <a:lnTo>
                    <a:pt x="3332" y="352"/>
                  </a:lnTo>
                  <a:lnTo>
                    <a:pt x="3298" y="347"/>
                  </a:lnTo>
                  <a:lnTo>
                    <a:pt x="3268" y="345"/>
                  </a:lnTo>
                  <a:lnTo>
                    <a:pt x="3244" y="343"/>
                  </a:lnTo>
                  <a:close/>
                  <a:moveTo>
                    <a:pt x="3237" y="0"/>
                  </a:moveTo>
                  <a:lnTo>
                    <a:pt x="3263" y="0"/>
                  </a:lnTo>
                  <a:lnTo>
                    <a:pt x="3298" y="2"/>
                  </a:lnTo>
                  <a:lnTo>
                    <a:pt x="3339" y="6"/>
                  </a:lnTo>
                  <a:lnTo>
                    <a:pt x="3386" y="13"/>
                  </a:lnTo>
                  <a:lnTo>
                    <a:pt x="3436" y="25"/>
                  </a:lnTo>
                  <a:lnTo>
                    <a:pt x="3492" y="40"/>
                  </a:lnTo>
                  <a:lnTo>
                    <a:pt x="3548" y="58"/>
                  </a:lnTo>
                  <a:lnTo>
                    <a:pt x="3607" y="84"/>
                  </a:lnTo>
                  <a:lnTo>
                    <a:pt x="3667" y="116"/>
                  </a:lnTo>
                  <a:lnTo>
                    <a:pt x="3725" y="153"/>
                  </a:lnTo>
                  <a:lnTo>
                    <a:pt x="3782" y="200"/>
                  </a:lnTo>
                  <a:lnTo>
                    <a:pt x="3836" y="254"/>
                  </a:lnTo>
                  <a:lnTo>
                    <a:pt x="3889" y="317"/>
                  </a:lnTo>
                  <a:lnTo>
                    <a:pt x="3935" y="390"/>
                  </a:lnTo>
                  <a:lnTo>
                    <a:pt x="3972" y="468"/>
                  </a:lnTo>
                  <a:lnTo>
                    <a:pt x="4004" y="552"/>
                  </a:lnTo>
                  <a:lnTo>
                    <a:pt x="4026" y="641"/>
                  </a:lnTo>
                  <a:lnTo>
                    <a:pt x="4041" y="736"/>
                  </a:lnTo>
                  <a:lnTo>
                    <a:pt x="4047" y="836"/>
                  </a:lnTo>
                  <a:lnTo>
                    <a:pt x="4047" y="944"/>
                  </a:lnTo>
                  <a:lnTo>
                    <a:pt x="4038" y="1056"/>
                  </a:lnTo>
                  <a:lnTo>
                    <a:pt x="4019" y="1173"/>
                  </a:lnTo>
                  <a:lnTo>
                    <a:pt x="3995" y="1296"/>
                  </a:lnTo>
                  <a:lnTo>
                    <a:pt x="3961" y="1425"/>
                  </a:lnTo>
                  <a:lnTo>
                    <a:pt x="3920" y="1557"/>
                  </a:lnTo>
                  <a:lnTo>
                    <a:pt x="3889" y="1659"/>
                  </a:lnTo>
                  <a:lnTo>
                    <a:pt x="3861" y="1752"/>
                  </a:lnTo>
                  <a:lnTo>
                    <a:pt x="3836" y="1836"/>
                  </a:lnTo>
                  <a:lnTo>
                    <a:pt x="3818" y="1913"/>
                  </a:lnTo>
                  <a:lnTo>
                    <a:pt x="3801" y="1981"/>
                  </a:lnTo>
                  <a:lnTo>
                    <a:pt x="3788" y="2043"/>
                  </a:lnTo>
                  <a:lnTo>
                    <a:pt x="3777" y="2097"/>
                  </a:lnTo>
                  <a:lnTo>
                    <a:pt x="3769" y="2145"/>
                  </a:lnTo>
                  <a:lnTo>
                    <a:pt x="3766" y="2188"/>
                  </a:lnTo>
                  <a:lnTo>
                    <a:pt x="3762" y="2223"/>
                  </a:lnTo>
                  <a:lnTo>
                    <a:pt x="3760" y="2255"/>
                  </a:lnTo>
                  <a:lnTo>
                    <a:pt x="3760" y="2281"/>
                  </a:lnTo>
                  <a:lnTo>
                    <a:pt x="3760" y="2302"/>
                  </a:lnTo>
                  <a:lnTo>
                    <a:pt x="3862" y="2279"/>
                  </a:lnTo>
                  <a:lnTo>
                    <a:pt x="3961" y="2261"/>
                  </a:lnTo>
                  <a:lnTo>
                    <a:pt x="3963" y="2261"/>
                  </a:lnTo>
                  <a:lnTo>
                    <a:pt x="3972" y="2259"/>
                  </a:lnTo>
                  <a:lnTo>
                    <a:pt x="3991" y="2255"/>
                  </a:lnTo>
                  <a:lnTo>
                    <a:pt x="4019" y="2250"/>
                  </a:lnTo>
                  <a:lnTo>
                    <a:pt x="4056" y="2242"/>
                  </a:lnTo>
                  <a:lnTo>
                    <a:pt x="4103" y="2235"/>
                  </a:lnTo>
                  <a:lnTo>
                    <a:pt x="4157" y="2225"/>
                  </a:lnTo>
                  <a:lnTo>
                    <a:pt x="4216" y="2216"/>
                  </a:lnTo>
                  <a:lnTo>
                    <a:pt x="4283" y="2207"/>
                  </a:lnTo>
                  <a:lnTo>
                    <a:pt x="4354" y="2199"/>
                  </a:lnTo>
                  <a:lnTo>
                    <a:pt x="4430" y="2192"/>
                  </a:lnTo>
                  <a:lnTo>
                    <a:pt x="4511" y="2184"/>
                  </a:lnTo>
                  <a:lnTo>
                    <a:pt x="4593" y="2181"/>
                  </a:lnTo>
                  <a:lnTo>
                    <a:pt x="4732" y="2177"/>
                  </a:lnTo>
                  <a:lnTo>
                    <a:pt x="4864" y="2179"/>
                  </a:lnTo>
                  <a:lnTo>
                    <a:pt x="4987" y="2188"/>
                  </a:lnTo>
                  <a:lnTo>
                    <a:pt x="5103" y="2203"/>
                  </a:lnTo>
                  <a:lnTo>
                    <a:pt x="5211" y="2225"/>
                  </a:lnTo>
                  <a:lnTo>
                    <a:pt x="5309" y="2253"/>
                  </a:lnTo>
                  <a:lnTo>
                    <a:pt x="5401" y="2287"/>
                  </a:lnTo>
                  <a:lnTo>
                    <a:pt x="5483" y="2326"/>
                  </a:lnTo>
                  <a:lnTo>
                    <a:pt x="5555" y="2372"/>
                  </a:lnTo>
                  <a:lnTo>
                    <a:pt x="5621" y="2426"/>
                  </a:lnTo>
                  <a:lnTo>
                    <a:pt x="5680" y="2486"/>
                  </a:lnTo>
                  <a:lnTo>
                    <a:pt x="5729" y="2547"/>
                  </a:lnTo>
                  <a:lnTo>
                    <a:pt x="5768" y="2611"/>
                  </a:lnTo>
                  <a:lnTo>
                    <a:pt x="5797" y="2674"/>
                  </a:lnTo>
                  <a:lnTo>
                    <a:pt x="5820" y="2739"/>
                  </a:lnTo>
                  <a:lnTo>
                    <a:pt x="5833" y="2804"/>
                  </a:lnTo>
                  <a:lnTo>
                    <a:pt x="5840" y="2868"/>
                  </a:lnTo>
                  <a:lnTo>
                    <a:pt x="5842" y="2931"/>
                  </a:lnTo>
                  <a:lnTo>
                    <a:pt x="5838" y="2992"/>
                  </a:lnTo>
                  <a:lnTo>
                    <a:pt x="5831" y="3052"/>
                  </a:lnTo>
                  <a:lnTo>
                    <a:pt x="5818" y="3110"/>
                  </a:lnTo>
                  <a:lnTo>
                    <a:pt x="5801" y="3164"/>
                  </a:lnTo>
                  <a:lnTo>
                    <a:pt x="5784" y="3212"/>
                  </a:lnTo>
                  <a:lnTo>
                    <a:pt x="5816" y="3257"/>
                  </a:lnTo>
                  <a:lnTo>
                    <a:pt x="5848" y="3307"/>
                  </a:lnTo>
                  <a:lnTo>
                    <a:pt x="5878" y="3365"/>
                  </a:lnTo>
                  <a:lnTo>
                    <a:pt x="5904" y="3428"/>
                  </a:lnTo>
                  <a:lnTo>
                    <a:pt x="5926" y="3497"/>
                  </a:lnTo>
                  <a:lnTo>
                    <a:pt x="5943" y="3573"/>
                  </a:lnTo>
                  <a:lnTo>
                    <a:pt x="5950" y="3653"/>
                  </a:lnTo>
                  <a:lnTo>
                    <a:pt x="5948" y="3741"/>
                  </a:lnTo>
                  <a:lnTo>
                    <a:pt x="5935" y="3828"/>
                  </a:lnTo>
                  <a:lnTo>
                    <a:pt x="5911" y="3914"/>
                  </a:lnTo>
                  <a:lnTo>
                    <a:pt x="5876" y="3998"/>
                  </a:lnTo>
                  <a:lnTo>
                    <a:pt x="5829" y="4080"/>
                  </a:lnTo>
                  <a:lnTo>
                    <a:pt x="5771" y="4162"/>
                  </a:lnTo>
                  <a:lnTo>
                    <a:pt x="5790" y="4214"/>
                  </a:lnTo>
                  <a:lnTo>
                    <a:pt x="5805" y="4275"/>
                  </a:lnTo>
                  <a:lnTo>
                    <a:pt x="5818" y="4344"/>
                  </a:lnTo>
                  <a:lnTo>
                    <a:pt x="5825" y="4419"/>
                  </a:lnTo>
                  <a:lnTo>
                    <a:pt x="5825" y="4474"/>
                  </a:lnTo>
                  <a:lnTo>
                    <a:pt x="5822" y="4534"/>
                  </a:lnTo>
                  <a:lnTo>
                    <a:pt x="5814" y="4597"/>
                  </a:lnTo>
                  <a:lnTo>
                    <a:pt x="5799" y="4664"/>
                  </a:lnTo>
                  <a:lnTo>
                    <a:pt x="5779" y="4731"/>
                  </a:lnTo>
                  <a:lnTo>
                    <a:pt x="5749" y="4802"/>
                  </a:lnTo>
                  <a:lnTo>
                    <a:pt x="5712" y="4871"/>
                  </a:lnTo>
                  <a:lnTo>
                    <a:pt x="5663" y="4942"/>
                  </a:lnTo>
                  <a:lnTo>
                    <a:pt x="5604" y="5012"/>
                  </a:lnTo>
                  <a:lnTo>
                    <a:pt x="5535" y="5083"/>
                  </a:lnTo>
                  <a:lnTo>
                    <a:pt x="5540" y="5137"/>
                  </a:lnTo>
                  <a:lnTo>
                    <a:pt x="5542" y="5199"/>
                  </a:lnTo>
                  <a:lnTo>
                    <a:pt x="5540" y="5266"/>
                  </a:lnTo>
                  <a:lnTo>
                    <a:pt x="5529" y="5338"/>
                  </a:lnTo>
                  <a:lnTo>
                    <a:pt x="5512" y="5415"/>
                  </a:lnTo>
                  <a:lnTo>
                    <a:pt x="5485" y="5493"/>
                  </a:lnTo>
                  <a:lnTo>
                    <a:pt x="5447" y="5573"/>
                  </a:lnTo>
                  <a:lnTo>
                    <a:pt x="5403" y="5644"/>
                  </a:lnTo>
                  <a:lnTo>
                    <a:pt x="5350" y="5711"/>
                  </a:lnTo>
                  <a:lnTo>
                    <a:pt x="5289" y="5772"/>
                  </a:lnTo>
                  <a:lnTo>
                    <a:pt x="5222" y="5828"/>
                  </a:lnTo>
                  <a:lnTo>
                    <a:pt x="5146" y="5880"/>
                  </a:lnTo>
                  <a:lnTo>
                    <a:pt x="5062" y="5928"/>
                  </a:lnTo>
                  <a:lnTo>
                    <a:pt x="4971" y="5969"/>
                  </a:lnTo>
                  <a:lnTo>
                    <a:pt x="4872" y="6007"/>
                  </a:lnTo>
                  <a:lnTo>
                    <a:pt x="4766" y="6040"/>
                  </a:lnTo>
                  <a:lnTo>
                    <a:pt x="4652" y="6068"/>
                  </a:lnTo>
                  <a:lnTo>
                    <a:pt x="4548" y="6087"/>
                  </a:lnTo>
                  <a:lnTo>
                    <a:pt x="4436" y="6102"/>
                  </a:lnTo>
                  <a:lnTo>
                    <a:pt x="4317" y="6113"/>
                  </a:lnTo>
                  <a:lnTo>
                    <a:pt x="4190" y="6118"/>
                  </a:lnTo>
                  <a:lnTo>
                    <a:pt x="4056" y="6120"/>
                  </a:lnTo>
                  <a:lnTo>
                    <a:pt x="3920" y="6118"/>
                  </a:lnTo>
                  <a:lnTo>
                    <a:pt x="3777" y="6113"/>
                  </a:lnTo>
                  <a:lnTo>
                    <a:pt x="3628" y="6103"/>
                  </a:lnTo>
                  <a:lnTo>
                    <a:pt x="3496" y="6105"/>
                  </a:lnTo>
                  <a:lnTo>
                    <a:pt x="3363" y="6105"/>
                  </a:lnTo>
                  <a:lnTo>
                    <a:pt x="3233" y="6103"/>
                  </a:lnTo>
                  <a:lnTo>
                    <a:pt x="3106" y="6100"/>
                  </a:lnTo>
                  <a:lnTo>
                    <a:pt x="2982" y="6096"/>
                  </a:lnTo>
                  <a:lnTo>
                    <a:pt x="2861" y="6090"/>
                  </a:lnTo>
                  <a:lnTo>
                    <a:pt x="2745" y="6083"/>
                  </a:lnTo>
                  <a:lnTo>
                    <a:pt x="2633" y="6076"/>
                  </a:lnTo>
                  <a:lnTo>
                    <a:pt x="2527" y="6068"/>
                  </a:lnTo>
                  <a:lnTo>
                    <a:pt x="2427" y="6061"/>
                  </a:lnTo>
                  <a:lnTo>
                    <a:pt x="2333" y="6053"/>
                  </a:lnTo>
                  <a:lnTo>
                    <a:pt x="2250" y="6046"/>
                  </a:lnTo>
                  <a:lnTo>
                    <a:pt x="2171" y="6038"/>
                  </a:lnTo>
                  <a:lnTo>
                    <a:pt x="2104" y="6031"/>
                  </a:lnTo>
                  <a:lnTo>
                    <a:pt x="2047" y="6025"/>
                  </a:lnTo>
                  <a:lnTo>
                    <a:pt x="1998" y="6020"/>
                  </a:lnTo>
                  <a:lnTo>
                    <a:pt x="1961" y="6014"/>
                  </a:lnTo>
                  <a:lnTo>
                    <a:pt x="1935" y="6012"/>
                  </a:lnTo>
                  <a:lnTo>
                    <a:pt x="1920" y="6010"/>
                  </a:lnTo>
                  <a:lnTo>
                    <a:pt x="1620" y="5973"/>
                  </a:lnTo>
                  <a:lnTo>
                    <a:pt x="1566" y="6007"/>
                  </a:lnTo>
                  <a:lnTo>
                    <a:pt x="1507" y="6035"/>
                  </a:lnTo>
                  <a:lnTo>
                    <a:pt x="1445" y="6055"/>
                  </a:lnTo>
                  <a:lnTo>
                    <a:pt x="1380" y="6066"/>
                  </a:lnTo>
                  <a:lnTo>
                    <a:pt x="1313" y="6072"/>
                  </a:lnTo>
                  <a:lnTo>
                    <a:pt x="533" y="6072"/>
                  </a:lnTo>
                  <a:lnTo>
                    <a:pt x="453" y="6066"/>
                  </a:lnTo>
                  <a:lnTo>
                    <a:pt x="378" y="6049"/>
                  </a:lnTo>
                  <a:lnTo>
                    <a:pt x="307" y="6022"/>
                  </a:lnTo>
                  <a:lnTo>
                    <a:pt x="242" y="5986"/>
                  </a:lnTo>
                  <a:lnTo>
                    <a:pt x="183" y="5942"/>
                  </a:lnTo>
                  <a:lnTo>
                    <a:pt x="130" y="5888"/>
                  </a:lnTo>
                  <a:lnTo>
                    <a:pt x="86" y="5828"/>
                  </a:lnTo>
                  <a:lnTo>
                    <a:pt x="48" y="5763"/>
                  </a:lnTo>
                  <a:lnTo>
                    <a:pt x="22" y="5692"/>
                  </a:lnTo>
                  <a:lnTo>
                    <a:pt x="6" y="5618"/>
                  </a:lnTo>
                  <a:lnTo>
                    <a:pt x="0" y="5539"/>
                  </a:lnTo>
                  <a:lnTo>
                    <a:pt x="0" y="3458"/>
                  </a:lnTo>
                  <a:lnTo>
                    <a:pt x="6" y="3380"/>
                  </a:lnTo>
                  <a:lnTo>
                    <a:pt x="22" y="3305"/>
                  </a:lnTo>
                  <a:lnTo>
                    <a:pt x="48" y="3234"/>
                  </a:lnTo>
                  <a:lnTo>
                    <a:pt x="86" y="3169"/>
                  </a:lnTo>
                  <a:lnTo>
                    <a:pt x="130" y="3110"/>
                  </a:lnTo>
                  <a:lnTo>
                    <a:pt x="183" y="3058"/>
                  </a:lnTo>
                  <a:lnTo>
                    <a:pt x="242" y="3013"/>
                  </a:lnTo>
                  <a:lnTo>
                    <a:pt x="307" y="2976"/>
                  </a:lnTo>
                  <a:lnTo>
                    <a:pt x="378" y="2950"/>
                  </a:lnTo>
                  <a:lnTo>
                    <a:pt x="453" y="2933"/>
                  </a:lnTo>
                  <a:lnTo>
                    <a:pt x="533" y="2925"/>
                  </a:lnTo>
                  <a:lnTo>
                    <a:pt x="1313" y="2925"/>
                  </a:lnTo>
                  <a:lnTo>
                    <a:pt x="1380" y="2931"/>
                  </a:lnTo>
                  <a:lnTo>
                    <a:pt x="1445" y="2942"/>
                  </a:lnTo>
                  <a:lnTo>
                    <a:pt x="1508" y="2963"/>
                  </a:lnTo>
                  <a:lnTo>
                    <a:pt x="1566" y="2991"/>
                  </a:lnTo>
                  <a:lnTo>
                    <a:pt x="1602" y="2918"/>
                  </a:lnTo>
                  <a:lnTo>
                    <a:pt x="1644" y="2843"/>
                  </a:lnTo>
                  <a:lnTo>
                    <a:pt x="1693" y="2765"/>
                  </a:lnTo>
                  <a:lnTo>
                    <a:pt x="1751" y="2689"/>
                  </a:lnTo>
                  <a:lnTo>
                    <a:pt x="1818" y="2614"/>
                  </a:lnTo>
                  <a:lnTo>
                    <a:pt x="1823" y="2607"/>
                  </a:lnTo>
                  <a:lnTo>
                    <a:pt x="1831" y="2601"/>
                  </a:lnTo>
                  <a:lnTo>
                    <a:pt x="1838" y="2596"/>
                  </a:lnTo>
                  <a:lnTo>
                    <a:pt x="1898" y="2544"/>
                  </a:lnTo>
                  <a:lnTo>
                    <a:pt x="1959" y="2480"/>
                  </a:lnTo>
                  <a:lnTo>
                    <a:pt x="2022" y="2408"/>
                  </a:lnTo>
                  <a:lnTo>
                    <a:pt x="2084" y="2326"/>
                  </a:lnTo>
                  <a:lnTo>
                    <a:pt x="2145" y="2236"/>
                  </a:lnTo>
                  <a:lnTo>
                    <a:pt x="2209" y="2142"/>
                  </a:lnTo>
                  <a:lnTo>
                    <a:pt x="2268" y="2039"/>
                  </a:lnTo>
                  <a:lnTo>
                    <a:pt x="2330" y="1933"/>
                  </a:lnTo>
                  <a:lnTo>
                    <a:pt x="2389" y="1825"/>
                  </a:lnTo>
                  <a:lnTo>
                    <a:pt x="2447" y="1713"/>
                  </a:lnTo>
                  <a:lnTo>
                    <a:pt x="2503" y="1602"/>
                  </a:lnTo>
                  <a:lnTo>
                    <a:pt x="2557" y="1490"/>
                  </a:lnTo>
                  <a:lnTo>
                    <a:pt x="2607" y="1378"/>
                  </a:lnTo>
                  <a:lnTo>
                    <a:pt x="2658" y="1268"/>
                  </a:lnTo>
                  <a:lnTo>
                    <a:pt x="2704" y="1164"/>
                  </a:lnTo>
                  <a:lnTo>
                    <a:pt x="2747" y="1062"/>
                  </a:lnTo>
                  <a:lnTo>
                    <a:pt x="2786" y="967"/>
                  </a:lnTo>
                  <a:lnTo>
                    <a:pt x="2821" y="877"/>
                  </a:lnTo>
                  <a:lnTo>
                    <a:pt x="2853" y="795"/>
                  </a:lnTo>
                  <a:lnTo>
                    <a:pt x="2881" y="723"/>
                  </a:lnTo>
                  <a:lnTo>
                    <a:pt x="2877" y="682"/>
                  </a:lnTo>
                  <a:lnTo>
                    <a:pt x="2872" y="632"/>
                  </a:lnTo>
                  <a:lnTo>
                    <a:pt x="2870" y="578"/>
                  </a:lnTo>
                  <a:lnTo>
                    <a:pt x="2870" y="520"/>
                  </a:lnTo>
                  <a:lnTo>
                    <a:pt x="2872" y="458"/>
                  </a:lnTo>
                  <a:lnTo>
                    <a:pt x="2879" y="395"/>
                  </a:lnTo>
                  <a:lnTo>
                    <a:pt x="2888" y="334"/>
                  </a:lnTo>
                  <a:lnTo>
                    <a:pt x="2905" y="272"/>
                  </a:lnTo>
                  <a:lnTo>
                    <a:pt x="2926" y="215"/>
                  </a:lnTo>
                  <a:lnTo>
                    <a:pt x="2954" y="161"/>
                  </a:lnTo>
                  <a:lnTo>
                    <a:pt x="2989" y="112"/>
                  </a:lnTo>
                  <a:lnTo>
                    <a:pt x="3030" y="73"/>
                  </a:lnTo>
                  <a:lnTo>
                    <a:pt x="3075" y="41"/>
                  </a:lnTo>
                  <a:lnTo>
                    <a:pt x="3125" y="19"/>
                  </a:lnTo>
                  <a:lnTo>
                    <a:pt x="3179" y="4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2C8DECA-06CA-4331-9502-A221F6E1A743}"/>
              </a:ext>
            </a:extLst>
          </p:cNvPr>
          <p:cNvSpPr/>
          <p:nvPr/>
        </p:nvSpPr>
        <p:spPr>
          <a:xfrm>
            <a:off x="732912" y="1753275"/>
            <a:ext cx="3078711" cy="2360096"/>
          </a:xfrm>
          <a:prstGeom prst="rect">
            <a:avLst/>
          </a:prstGeom>
          <a:solidFill>
            <a:srgbClr val="96C11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t" anchorCtr="0"/>
          <a:lstStyle/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takes about 3-5 mins to spin up a Databricks cluster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Has the semantics of 'pausing' the cluster when not in use and programmatically resume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 is per minute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cluster types:</a:t>
            </a:r>
          </a:p>
          <a:p>
            <a:pPr marL="742950" marR="0" lvl="2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Interactive cluster (targeted towards data-science applications)</a:t>
            </a:r>
          </a:p>
          <a:p>
            <a:pPr marL="742950" marR="0" lvl="1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Job cluster (batch jobs)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Storage and Azure Data Lake integration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 and Privacy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068DF0-4099-4660-80EF-2E4C217EF4C1}"/>
              </a:ext>
            </a:extLst>
          </p:cNvPr>
          <p:cNvSpPr/>
          <p:nvPr/>
        </p:nvSpPr>
        <p:spPr>
          <a:xfrm>
            <a:off x="719684" y="4259449"/>
            <a:ext cx="3078712" cy="2167613"/>
          </a:xfrm>
          <a:prstGeom prst="rect">
            <a:avLst/>
          </a:prstGeom>
          <a:solidFill>
            <a:srgbClr val="E60D7F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182880" rIns="182880" bIns="182880" rtlCol="0" anchor="t" anchorCtr="0"/>
          <a:lstStyle/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Does not have notion of default/primary storage for cluster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VM-size of the node that gets attached cannot be changed  on the fly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Databricks spark is 40% faster than open source spark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Relies on spark-data sources for the types of sources/targets it can support</a:t>
            </a:r>
          </a:p>
          <a:p>
            <a:pPr marL="285750" marR="0" lvl="0" indent="-28575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378460" algn="l"/>
                <a:tab pos="37909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 one cluster per job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CF0BBA-BFEB-46A4-B869-427313D83367}"/>
              </a:ext>
            </a:extLst>
          </p:cNvPr>
          <p:cNvSpPr/>
          <p:nvPr/>
        </p:nvSpPr>
        <p:spPr>
          <a:xfrm>
            <a:off x="826254" y="1768933"/>
            <a:ext cx="60625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66620">
              <a:lnSpc>
                <a:spcPct val="90000"/>
              </a:lnSpc>
              <a:spcAft>
                <a:spcPct val="35000"/>
              </a:spcAft>
            </a:pPr>
            <a:r>
              <a:rPr 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FAE02EA-3C27-4ABE-AC62-10AC293CAECF}"/>
              </a:ext>
            </a:extLst>
          </p:cNvPr>
          <p:cNvSpPr/>
          <p:nvPr/>
        </p:nvSpPr>
        <p:spPr>
          <a:xfrm>
            <a:off x="731147" y="4272158"/>
            <a:ext cx="66236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66620">
              <a:lnSpc>
                <a:spcPct val="90000"/>
              </a:lnSpc>
              <a:spcAft>
                <a:spcPct val="35000"/>
              </a:spcAft>
            </a:pPr>
            <a:r>
              <a:rPr 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Cons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216E35-A5D6-411A-8EF8-BD52E752975C}"/>
              </a:ext>
            </a:extLst>
          </p:cNvPr>
          <p:cNvGrpSpPr/>
          <p:nvPr/>
        </p:nvGrpSpPr>
        <p:grpSpPr>
          <a:xfrm>
            <a:off x="84356" y="4284532"/>
            <a:ext cx="601291" cy="598145"/>
            <a:chOff x="363478" y="4867092"/>
            <a:chExt cx="623785" cy="60311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072438-3E2C-4DA9-B711-A5E6E3C4A7C6}"/>
                </a:ext>
              </a:extLst>
            </p:cNvPr>
            <p:cNvSpPr/>
            <p:nvPr/>
          </p:nvSpPr>
          <p:spPr>
            <a:xfrm>
              <a:off x="363478" y="4867092"/>
              <a:ext cx="623785" cy="603115"/>
            </a:xfrm>
            <a:prstGeom prst="ellipse">
              <a:avLst/>
            </a:prstGeom>
            <a:solidFill>
              <a:srgbClr val="E60D7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D76923A-2559-4862-B0D3-DAA1817D2987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73279" y="5028677"/>
              <a:ext cx="204180" cy="279945"/>
            </a:xfrm>
            <a:custGeom>
              <a:avLst/>
              <a:gdLst>
                <a:gd name="T0" fmla="*/ 345 w 5950"/>
                <a:gd name="T1" fmla="*/ 3458 h 6120"/>
                <a:gd name="T2" fmla="*/ 533 w 5950"/>
                <a:gd name="T3" fmla="*/ 5726 h 6120"/>
                <a:gd name="T4" fmla="*/ 1495 w 5950"/>
                <a:gd name="T5" fmla="*/ 5580 h 6120"/>
                <a:gd name="T6" fmla="*/ 1356 w 5950"/>
                <a:gd name="T7" fmla="*/ 3275 h 6120"/>
                <a:gd name="T8" fmla="*/ 3216 w 5950"/>
                <a:gd name="T9" fmla="*/ 548 h 6120"/>
                <a:gd name="T10" fmla="*/ 3209 w 5950"/>
                <a:gd name="T11" fmla="*/ 835 h 6120"/>
                <a:gd name="T12" fmla="*/ 3024 w 5950"/>
                <a:gd name="T13" fmla="*/ 1289 h 6120"/>
                <a:gd name="T14" fmla="*/ 2680 w 5950"/>
                <a:gd name="T15" fmla="*/ 2013 h 6120"/>
                <a:gd name="T16" fmla="*/ 2237 w 5950"/>
                <a:gd name="T17" fmla="*/ 2687 h 6120"/>
                <a:gd name="T18" fmla="*/ 1866 w 5950"/>
                <a:gd name="T19" fmla="*/ 3166 h 6120"/>
                <a:gd name="T20" fmla="*/ 1842 w 5950"/>
                <a:gd name="T21" fmla="*/ 5595 h 6120"/>
                <a:gd name="T22" fmla="*/ 2112 w 5950"/>
                <a:gd name="T23" fmla="*/ 5685 h 6120"/>
                <a:gd name="T24" fmla="*/ 2797 w 5950"/>
                <a:gd name="T25" fmla="*/ 5740 h 6120"/>
                <a:gd name="T26" fmla="*/ 3646 w 5950"/>
                <a:gd name="T27" fmla="*/ 5757 h 6120"/>
                <a:gd name="T28" fmla="*/ 4579 w 5950"/>
                <a:gd name="T29" fmla="*/ 5729 h 6120"/>
                <a:gd name="T30" fmla="*/ 5146 w 5950"/>
                <a:gd name="T31" fmla="*/ 5403 h 6120"/>
                <a:gd name="T32" fmla="*/ 5187 w 5950"/>
                <a:gd name="T33" fmla="*/ 5093 h 6120"/>
                <a:gd name="T34" fmla="*/ 5241 w 5950"/>
                <a:gd name="T35" fmla="*/ 4877 h 6120"/>
                <a:gd name="T36" fmla="*/ 5475 w 5950"/>
                <a:gd name="T37" fmla="*/ 4389 h 6120"/>
                <a:gd name="T38" fmla="*/ 5404 w 5950"/>
                <a:gd name="T39" fmla="*/ 4186 h 6120"/>
                <a:gd name="T40" fmla="*/ 5583 w 5950"/>
                <a:gd name="T41" fmla="*/ 3804 h 6120"/>
                <a:gd name="T42" fmla="*/ 5522 w 5950"/>
                <a:gd name="T43" fmla="*/ 3439 h 6120"/>
                <a:gd name="T44" fmla="*/ 5404 w 5950"/>
                <a:gd name="T45" fmla="*/ 3262 h 6120"/>
                <a:gd name="T46" fmla="*/ 5481 w 5950"/>
                <a:gd name="T47" fmla="*/ 3031 h 6120"/>
                <a:gd name="T48" fmla="*/ 5388 w 5950"/>
                <a:gd name="T49" fmla="*/ 2678 h 6120"/>
                <a:gd name="T50" fmla="*/ 4857 w 5950"/>
                <a:gd name="T51" fmla="*/ 2523 h 6120"/>
                <a:gd name="T52" fmla="*/ 4188 w 5950"/>
                <a:gd name="T53" fmla="*/ 2566 h 6120"/>
                <a:gd name="T54" fmla="*/ 3730 w 5950"/>
                <a:gd name="T55" fmla="*/ 2657 h 6120"/>
                <a:gd name="T56" fmla="*/ 3449 w 5950"/>
                <a:gd name="T57" fmla="*/ 2477 h 6120"/>
                <a:gd name="T58" fmla="*/ 3460 w 5950"/>
                <a:gd name="T59" fmla="*/ 1903 h 6120"/>
                <a:gd name="T60" fmla="*/ 3691 w 5950"/>
                <a:gd name="T61" fmla="*/ 1023 h 6120"/>
                <a:gd name="T62" fmla="*/ 3570 w 5950"/>
                <a:gd name="T63" fmla="*/ 473 h 6120"/>
                <a:gd name="T64" fmla="*/ 3268 w 5950"/>
                <a:gd name="T65" fmla="*/ 345 h 6120"/>
                <a:gd name="T66" fmla="*/ 3492 w 5950"/>
                <a:gd name="T67" fmla="*/ 40 h 6120"/>
                <a:gd name="T68" fmla="*/ 3935 w 5950"/>
                <a:gd name="T69" fmla="*/ 390 h 6120"/>
                <a:gd name="T70" fmla="*/ 4019 w 5950"/>
                <a:gd name="T71" fmla="*/ 1173 h 6120"/>
                <a:gd name="T72" fmla="*/ 3801 w 5950"/>
                <a:gd name="T73" fmla="*/ 1981 h 6120"/>
                <a:gd name="T74" fmla="*/ 3760 w 5950"/>
                <a:gd name="T75" fmla="*/ 2302 h 6120"/>
                <a:gd name="T76" fmla="*/ 4103 w 5950"/>
                <a:gd name="T77" fmla="*/ 2235 h 6120"/>
                <a:gd name="T78" fmla="*/ 4732 w 5950"/>
                <a:gd name="T79" fmla="*/ 2177 h 6120"/>
                <a:gd name="T80" fmla="*/ 5555 w 5950"/>
                <a:gd name="T81" fmla="*/ 2372 h 6120"/>
                <a:gd name="T82" fmla="*/ 5840 w 5950"/>
                <a:gd name="T83" fmla="*/ 2868 h 6120"/>
                <a:gd name="T84" fmla="*/ 5848 w 5950"/>
                <a:gd name="T85" fmla="*/ 3307 h 6120"/>
                <a:gd name="T86" fmla="*/ 5911 w 5950"/>
                <a:gd name="T87" fmla="*/ 3914 h 6120"/>
                <a:gd name="T88" fmla="*/ 5825 w 5950"/>
                <a:gd name="T89" fmla="*/ 4474 h 6120"/>
                <a:gd name="T90" fmla="*/ 5604 w 5950"/>
                <a:gd name="T91" fmla="*/ 5012 h 6120"/>
                <a:gd name="T92" fmla="*/ 5447 w 5950"/>
                <a:gd name="T93" fmla="*/ 5573 h 6120"/>
                <a:gd name="T94" fmla="*/ 4872 w 5950"/>
                <a:gd name="T95" fmla="*/ 6007 h 6120"/>
                <a:gd name="T96" fmla="*/ 3920 w 5950"/>
                <a:gd name="T97" fmla="*/ 6118 h 6120"/>
                <a:gd name="T98" fmla="*/ 2861 w 5950"/>
                <a:gd name="T99" fmla="*/ 6090 h 6120"/>
                <a:gd name="T100" fmla="*/ 2104 w 5950"/>
                <a:gd name="T101" fmla="*/ 6031 h 6120"/>
                <a:gd name="T102" fmla="*/ 1507 w 5950"/>
                <a:gd name="T103" fmla="*/ 6035 h 6120"/>
                <a:gd name="T104" fmla="*/ 242 w 5950"/>
                <a:gd name="T105" fmla="*/ 5986 h 6120"/>
                <a:gd name="T106" fmla="*/ 0 w 5950"/>
                <a:gd name="T107" fmla="*/ 3458 h 6120"/>
                <a:gd name="T108" fmla="*/ 307 w 5950"/>
                <a:gd name="T109" fmla="*/ 2976 h 6120"/>
                <a:gd name="T110" fmla="*/ 1566 w 5950"/>
                <a:gd name="T111" fmla="*/ 2991 h 6120"/>
                <a:gd name="T112" fmla="*/ 1838 w 5950"/>
                <a:gd name="T113" fmla="*/ 2596 h 6120"/>
                <a:gd name="T114" fmla="*/ 2330 w 5950"/>
                <a:gd name="T115" fmla="*/ 1933 h 6120"/>
                <a:gd name="T116" fmla="*/ 2747 w 5950"/>
                <a:gd name="T117" fmla="*/ 1062 h 6120"/>
                <a:gd name="T118" fmla="*/ 2870 w 5950"/>
                <a:gd name="T119" fmla="*/ 520 h 6120"/>
                <a:gd name="T120" fmla="*/ 3030 w 5950"/>
                <a:gd name="T121" fmla="*/ 73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50" h="6120">
                  <a:moveTo>
                    <a:pt x="533" y="3270"/>
                  </a:moveTo>
                  <a:lnTo>
                    <a:pt x="490" y="3275"/>
                  </a:lnTo>
                  <a:lnTo>
                    <a:pt x="451" y="3288"/>
                  </a:lnTo>
                  <a:lnTo>
                    <a:pt x="415" y="3311"/>
                  </a:lnTo>
                  <a:lnTo>
                    <a:pt x="386" y="3341"/>
                  </a:lnTo>
                  <a:lnTo>
                    <a:pt x="363" y="3374"/>
                  </a:lnTo>
                  <a:lnTo>
                    <a:pt x="350" y="3415"/>
                  </a:lnTo>
                  <a:lnTo>
                    <a:pt x="345" y="3458"/>
                  </a:lnTo>
                  <a:lnTo>
                    <a:pt x="345" y="5539"/>
                  </a:lnTo>
                  <a:lnTo>
                    <a:pt x="350" y="5580"/>
                  </a:lnTo>
                  <a:lnTo>
                    <a:pt x="363" y="5621"/>
                  </a:lnTo>
                  <a:lnTo>
                    <a:pt x="386" y="5655"/>
                  </a:lnTo>
                  <a:lnTo>
                    <a:pt x="415" y="5685"/>
                  </a:lnTo>
                  <a:lnTo>
                    <a:pt x="449" y="5707"/>
                  </a:lnTo>
                  <a:lnTo>
                    <a:pt x="488" y="5720"/>
                  </a:lnTo>
                  <a:lnTo>
                    <a:pt x="533" y="5726"/>
                  </a:lnTo>
                  <a:lnTo>
                    <a:pt x="533" y="5724"/>
                  </a:lnTo>
                  <a:lnTo>
                    <a:pt x="1313" y="5724"/>
                  </a:lnTo>
                  <a:lnTo>
                    <a:pt x="1356" y="5720"/>
                  </a:lnTo>
                  <a:lnTo>
                    <a:pt x="1395" y="5705"/>
                  </a:lnTo>
                  <a:lnTo>
                    <a:pt x="1430" y="5683"/>
                  </a:lnTo>
                  <a:lnTo>
                    <a:pt x="1458" y="5655"/>
                  </a:lnTo>
                  <a:lnTo>
                    <a:pt x="1481" y="5619"/>
                  </a:lnTo>
                  <a:lnTo>
                    <a:pt x="1495" y="5580"/>
                  </a:lnTo>
                  <a:lnTo>
                    <a:pt x="1499" y="5537"/>
                  </a:lnTo>
                  <a:lnTo>
                    <a:pt x="1499" y="3458"/>
                  </a:lnTo>
                  <a:lnTo>
                    <a:pt x="1495" y="3415"/>
                  </a:lnTo>
                  <a:lnTo>
                    <a:pt x="1481" y="3376"/>
                  </a:lnTo>
                  <a:lnTo>
                    <a:pt x="1458" y="3341"/>
                  </a:lnTo>
                  <a:lnTo>
                    <a:pt x="1430" y="3313"/>
                  </a:lnTo>
                  <a:lnTo>
                    <a:pt x="1395" y="3290"/>
                  </a:lnTo>
                  <a:lnTo>
                    <a:pt x="1356" y="3275"/>
                  </a:lnTo>
                  <a:lnTo>
                    <a:pt x="1313" y="3270"/>
                  </a:lnTo>
                  <a:lnTo>
                    <a:pt x="533" y="3270"/>
                  </a:lnTo>
                  <a:close/>
                  <a:moveTo>
                    <a:pt x="3244" y="343"/>
                  </a:moveTo>
                  <a:lnTo>
                    <a:pt x="3235" y="369"/>
                  </a:lnTo>
                  <a:lnTo>
                    <a:pt x="3226" y="403"/>
                  </a:lnTo>
                  <a:lnTo>
                    <a:pt x="3220" y="445"/>
                  </a:lnTo>
                  <a:lnTo>
                    <a:pt x="3216" y="494"/>
                  </a:lnTo>
                  <a:lnTo>
                    <a:pt x="3216" y="548"/>
                  </a:lnTo>
                  <a:lnTo>
                    <a:pt x="3218" y="604"/>
                  </a:lnTo>
                  <a:lnTo>
                    <a:pt x="3222" y="660"/>
                  </a:lnTo>
                  <a:lnTo>
                    <a:pt x="3227" y="714"/>
                  </a:lnTo>
                  <a:lnTo>
                    <a:pt x="3231" y="743"/>
                  </a:lnTo>
                  <a:lnTo>
                    <a:pt x="3227" y="773"/>
                  </a:lnTo>
                  <a:lnTo>
                    <a:pt x="3220" y="799"/>
                  </a:lnTo>
                  <a:lnTo>
                    <a:pt x="3216" y="812"/>
                  </a:lnTo>
                  <a:lnTo>
                    <a:pt x="3209" y="835"/>
                  </a:lnTo>
                  <a:lnTo>
                    <a:pt x="3196" y="864"/>
                  </a:lnTo>
                  <a:lnTo>
                    <a:pt x="3181" y="905"/>
                  </a:lnTo>
                  <a:lnTo>
                    <a:pt x="3162" y="952"/>
                  </a:lnTo>
                  <a:lnTo>
                    <a:pt x="3142" y="1008"/>
                  </a:lnTo>
                  <a:lnTo>
                    <a:pt x="3116" y="1069"/>
                  </a:lnTo>
                  <a:lnTo>
                    <a:pt x="3090" y="1138"/>
                  </a:lnTo>
                  <a:lnTo>
                    <a:pt x="3058" y="1211"/>
                  </a:lnTo>
                  <a:lnTo>
                    <a:pt x="3024" y="1289"/>
                  </a:lnTo>
                  <a:lnTo>
                    <a:pt x="2989" y="1371"/>
                  </a:lnTo>
                  <a:lnTo>
                    <a:pt x="2952" y="1456"/>
                  </a:lnTo>
                  <a:lnTo>
                    <a:pt x="2911" y="1546"/>
                  </a:lnTo>
                  <a:lnTo>
                    <a:pt x="2868" y="1637"/>
                  </a:lnTo>
                  <a:lnTo>
                    <a:pt x="2823" y="1730"/>
                  </a:lnTo>
                  <a:lnTo>
                    <a:pt x="2777" y="1825"/>
                  </a:lnTo>
                  <a:lnTo>
                    <a:pt x="2728" y="1920"/>
                  </a:lnTo>
                  <a:lnTo>
                    <a:pt x="2680" y="2013"/>
                  </a:lnTo>
                  <a:lnTo>
                    <a:pt x="2628" y="2106"/>
                  </a:lnTo>
                  <a:lnTo>
                    <a:pt x="2576" y="2199"/>
                  </a:lnTo>
                  <a:lnTo>
                    <a:pt x="2522" y="2289"/>
                  </a:lnTo>
                  <a:lnTo>
                    <a:pt x="2466" y="2376"/>
                  </a:lnTo>
                  <a:lnTo>
                    <a:pt x="2410" y="2460"/>
                  </a:lnTo>
                  <a:lnTo>
                    <a:pt x="2352" y="2540"/>
                  </a:lnTo>
                  <a:lnTo>
                    <a:pt x="2294" y="2616"/>
                  </a:lnTo>
                  <a:lnTo>
                    <a:pt x="2237" y="2687"/>
                  </a:lnTo>
                  <a:lnTo>
                    <a:pt x="2177" y="2750"/>
                  </a:lnTo>
                  <a:lnTo>
                    <a:pt x="2119" y="2808"/>
                  </a:lnTo>
                  <a:lnTo>
                    <a:pt x="2060" y="2860"/>
                  </a:lnTo>
                  <a:lnTo>
                    <a:pt x="2006" y="2922"/>
                  </a:lnTo>
                  <a:lnTo>
                    <a:pt x="1961" y="2985"/>
                  </a:lnTo>
                  <a:lnTo>
                    <a:pt x="1924" y="3046"/>
                  </a:lnTo>
                  <a:lnTo>
                    <a:pt x="1892" y="3108"/>
                  </a:lnTo>
                  <a:lnTo>
                    <a:pt x="1866" y="3166"/>
                  </a:lnTo>
                  <a:lnTo>
                    <a:pt x="1847" y="3216"/>
                  </a:lnTo>
                  <a:lnTo>
                    <a:pt x="1833" y="3262"/>
                  </a:lnTo>
                  <a:lnTo>
                    <a:pt x="1821" y="3298"/>
                  </a:lnTo>
                  <a:lnTo>
                    <a:pt x="1834" y="3350"/>
                  </a:lnTo>
                  <a:lnTo>
                    <a:pt x="1842" y="3402"/>
                  </a:lnTo>
                  <a:lnTo>
                    <a:pt x="1846" y="3458"/>
                  </a:lnTo>
                  <a:lnTo>
                    <a:pt x="1846" y="5539"/>
                  </a:lnTo>
                  <a:lnTo>
                    <a:pt x="1842" y="5595"/>
                  </a:lnTo>
                  <a:lnTo>
                    <a:pt x="1834" y="5651"/>
                  </a:lnTo>
                  <a:lnTo>
                    <a:pt x="1963" y="5666"/>
                  </a:lnTo>
                  <a:lnTo>
                    <a:pt x="1965" y="5666"/>
                  </a:lnTo>
                  <a:lnTo>
                    <a:pt x="1972" y="5668"/>
                  </a:lnTo>
                  <a:lnTo>
                    <a:pt x="1991" y="5670"/>
                  </a:lnTo>
                  <a:lnTo>
                    <a:pt x="2021" y="5673"/>
                  </a:lnTo>
                  <a:lnTo>
                    <a:pt x="2062" y="5679"/>
                  </a:lnTo>
                  <a:lnTo>
                    <a:pt x="2112" y="5685"/>
                  </a:lnTo>
                  <a:lnTo>
                    <a:pt x="2171" y="5690"/>
                  </a:lnTo>
                  <a:lnTo>
                    <a:pt x="2240" y="5698"/>
                  </a:lnTo>
                  <a:lnTo>
                    <a:pt x="2317" y="5705"/>
                  </a:lnTo>
                  <a:lnTo>
                    <a:pt x="2401" y="5713"/>
                  </a:lnTo>
                  <a:lnTo>
                    <a:pt x="2492" y="5720"/>
                  </a:lnTo>
                  <a:lnTo>
                    <a:pt x="2589" y="5727"/>
                  </a:lnTo>
                  <a:lnTo>
                    <a:pt x="2689" y="5733"/>
                  </a:lnTo>
                  <a:lnTo>
                    <a:pt x="2797" y="5740"/>
                  </a:lnTo>
                  <a:lnTo>
                    <a:pt x="2909" y="5746"/>
                  </a:lnTo>
                  <a:lnTo>
                    <a:pt x="3023" y="5752"/>
                  </a:lnTo>
                  <a:lnTo>
                    <a:pt x="3140" y="5755"/>
                  </a:lnTo>
                  <a:lnTo>
                    <a:pt x="3261" y="5757"/>
                  </a:lnTo>
                  <a:lnTo>
                    <a:pt x="3382" y="5759"/>
                  </a:lnTo>
                  <a:lnTo>
                    <a:pt x="3505" y="5759"/>
                  </a:lnTo>
                  <a:lnTo>
                    <a:pt x="3630" y="5757"/>
                  </a:lnTo>
                  <a:lnTo>
                    <a:pt x="3646" y="5757"/>
                  </a:lnTo>
                  <a:lnTo>
                    <a:pt x="3788" y="5766"/>
                  </a:lnTo>
                  <a:lnTo>
                    <a:pt x="3924" y="5774"/>
                  </a:lnTo>
                  <a:lnTo>
                    <a:pt x="4051" y="5776"/>
                  </a:lnTo>
                  <a:lnTo>
                    <a:pt x="4172" y="5774"/>
                  </a:lnTo>
                  <a:lnTo>
                    <a:pt x="4285" y="5768"/>
                  </a:lnTo>
                  <a:lnTo>
                    <a:pt x="4391" y="5759"/>
                  </a:lnTo>
                  <a:lnTo>
                    <a:pt x="4490" y="5746"/>
                  </a:lnTo>
                  <a:lnTo>
                    <a:pt x="4579" y="5729"/>
                  </a:lnTo>
                  <a:lnTo>
                    <a:pt x="4684" y="5703"/>
                  </a:lnTo>
                  <a:lnTo>
                    <a:pt x="4779" y="5673"/>
                  </a:lnTo>
                  <a:lnTo>
                    <a:pt x="4864" y="5640"/>
                  </a:lnTo>
                  <a:lnTo>
                    <a:pt x="4939" y="5601"/>
                  </a:lnTo>
                  <a:lnTo>
                    <a:pt x="5006" y="5558"/>
                  </a:lnTo>
                  <a:lnTo>
                    <a:pt x="5062" y="5511"/>
                  </a:lnTo>
                  <a:lnTo>
                    <a:pt x="5108" y="5459"/>
                  </a:lnTo>
                  <a:lnTo>
                    <a:pt x="5146" y="5403"/>
                  </a:lnTo>
                  <a:lnTo>
                    <a:pt x="5170" y="5357"/>
                  </a:lnTo>
                  <a:lnTo>
                    <a:pt x="5185" y="5308"/>
                  </a:lnTo>
                  <a:lnTo>
                    <a:pt x="5194" y="5262"/>
                  </a:lnTo>
                  <a:lnTo>
                    <a:pt x="5198" y="5219"/>
                  </a:lnTo>
                  <a:lnTo>
                    <a:pt x="5198" y="5180"/>
                  </a:lnTo>
                  <a:lnTo>
                    <a:pt x="5194" y="5145"/>
                  </a:lnTo>
                  <a:lnTo>
                    <a:pt x="5190" y="5115"/>
                  </a:lnTo>
                  <a:lnTo>
                    <a:pt x="5187" y="5093"/>
                  </a:lnTo>
                  <a:lnTo>
                    <a:pt x="5183" y="5079"/>
                  </a:lnTo>
                  <a:lnTo>
                    <a:pt x="5181" y="5074"/>
                  </a:lnTo>
                  <a:lnTo>
                    <a:pt x="5172" y="5039"/>
                  </a:lnTo>
                  <a:lnTo>
                    <a:pt x="5172" y="5001"/>
                  </a:lnTo>
                  <a:lnTo>
                    <a:pt x="5177" y="4966"/>
                  </a:lnTo>
                  <a:lnTo>
                    <a:pt x="5192" y="4932"/>
                  </a:lnTo>
                  <a:lnTo>
                    <a:pt x="5213" y="4903"/>
                  </a:lnTo>
                  <a:lnTo>
                    <a:pt x="5241" y="4877"/>
                  </a:lnTo>
                  <a:lnTo>
                    <a:pt x="5306" y="4821"/>
                  </a:lnTo>
                  <a:lnTo>
                    <a:pt x="5364" y="4763"/>
                  </a:lnTo>
                  <a:lnTo>
                    <a:pt x="5408" y="4702"/>
                  </a:lnTo>
                  <a:lnTo>
                    <a:pt x="5442" y="4638"/>
                  </a:lnTo>
                  <a:lnTo>
                    <a:pt x="5466" y="4573"/>
                  </a:lnTo>
                  <a:lnTo>
                    <a:pt x="5479" y="4504"/>
                  </a:lnTo>
                  <a:lnTo>
                    <a:pt x="5481" y="4433"/>
                  </a:lnTo>
                  <a:lnTo>
                    <a:pt x="5475" y="4389"/>
                  </a:lnTo>
                  <a:lnTo>
                    <a:pt x="5468" y="4350"/>
                  </a:lnTo>
                  <a:lnTo>
                    <a:pt x="5458" y="4312"/>
                  </a:lnTo>
                  <a:lnTo>
                    <a:pt x="5449" y="4281"/>
                  </a:lnTo>
                  <a:lnTo>
                    <a:pt x="5438" y="4257"/>
                  </a:lnTo>
                  <a:lnTo>
                    <a:pt x="5431" y="4236"/>
                  </a:lnTo>
                  <a:lnTo>
                    <a:pt x="5423" y="4225"/>
                  </a:lnTo>
                  <a:lnTo>
                    <a:pt x="5421" y="4219"/>
                  </a:lnTo>
                  <a:lnTo>
                    <a:pt x="5404" y="4186"/>
                  </a:lnTo>
                  <a:lnTo>
                    <a:pt x="5397" y="4149"/>
                  </a:lnTo>
                  <a:lnTo>
                    <a:pt x="5397" y="4111"/>
                  </a:lnTo>
                  <a:lnTo>
                    <a:pt x="5406" y="4076"/>
                  </a:lnTo>
                  <a:lnTo>
                    <a:pt x="5421" y="4042"/>
                  </a:lnTo>
                  <a:lnTo>
                    <a:pt x="5444" y="4011"/>
                  </a:lnTo>
                  <a:lnTo>
                    <a:pt x="5505" y="3942"/>
                  </a:lnTo>
                  <a:lnTo>
                    <a:pt x="5550" y="3873"/>
                  </a:lnTo>
                  <a:lnTo>
                    <a:pt x="5583" y="3804"/>
                  </a:lnTo>
                  <a:lnTo>
                    <a:pt x="5600" y="3735"/>
                  </a:lnTo>
                  <a:lnTo>
                    <a:pt x="5604" y="3666"/>
                  </a:lnTo>
                  <a:lnTo>
                    <a:pt x="5600" y="3620"/>
                  </a:lnTo>
                  <a:lnTo>
                    <a:pt x="5591" y="3577"/>
                  </a:lnTo>
                  <a:lnTo>
                    <a:pt x="5576" y="3538"/>
                  </a:lnTo>
                  <a:lnTo>
                    <a:pt x="5559" y="3501"/>
                  </a:lnTo>
                  <a:lnTo>
                    <a:pt x="5540" y="3469"/>
                  </a:lnTo>
                  <a:lnTo>
                    <a:pt x="5522" y="3439"/>
                  </a:lnTo>
                  <a:lnTo>
                    <a:pt x="5503" y="3415"/>
                  </a:lnTo>
                  <a:lnTo>
                    <a:pt x="5488" y="3395"/>
                  </a:lnTo>
                  <a:lnTo>
                    <a:pt x="5475" y="3380"/>
                  </a:lnTo>
                  <a:lnTo>
                    <a:pt x="5466" y="3370"/>
                  </a:lnTo>
                  <a:lnTo>
                    <a:pt x="5462" y="3368"/>
                  </a:lnTo>
                  <a:lnTo>
                    <a:pt x="5434" y="3337"/>
                  </a:lnTo>
                  <a:lnTo>
                    <a:pt x="5416" y="3300"/>
                  </a:lnTo>
                  <a:lnTo>
                    <a:pt x="5404" y="3262"/>
                  </a:lnTo>
                  <a:lnTo>
                    <a:pt x="5404" y="3221"/>
                  </a:lnTo>
                  <a:lnTo>
                    <a:pt x="5414" y="3182"/>
                  </a:lnTo>
                  <a:lnTo>
                    <a:pt x="5432" y="3145"/>
                  </a:lnTo>
                  <a:lnTo>
                    <a:pt x="5438" y="3136"/>
                  </a:lnTo>
                  <a:lnTo>
                    <a:pt x="5447" y="3117"/>
                  </a:lnTo>
                  <a:lnTo>
                    <a:pt x="5458" y="3095"/>
                  </a:lnTo>
                  <a:lnTo>
                    <a:pt x="5470" y="3063"/>
                  </a:lnTo>
                  <a:lnTo>
                    <a:pt x="5481" y="3031"/>
                  </a:lnTo>
                  <a:lnTo>
                    <a:pt x="5490" y="2992"/>
                  </a:lnTo>
                  <a:lnTo>
                    <a:pt x="5496" y="2951"/>
                  </a:lnTo>
                  <a:lnTo>
                    <a:pt x="5498" y="2907"/>
                  </a:lnTo>
                  <a:lnTo>
                    <a:pt x="5494" y="2862"/>
                  </a:lnTo>
                  <a:lnTo>
                    <a:pt x="5481" y="2816"/>
                  </a:lnTo>
                  <a:lnTo>
                    <a:pt x="5460" y="2769"/>
                  </a:lnTo>
                  <a:lnTo>
                    <a:pt x="5431" y="2722"/>
                  </a:lnTo>
                  <a:lnTo>
                    <a:pt x="5388" y="2678"/>
                  </a:lnTo>
                  <a:lnTo>
                    <a:pt x="5343" y="2642"/>
                  </a:lnTo>
                  <a:lnTo>
                    <a:pt x="5291" y="2613"/>
                  </a:lnTo>
                  <a:lnTo>
                    <a:pt x="5231" y="2588"/>
                  </a:lnTo>
                  <a:lnTo>
                    <a:pt x="5166" y="2568"/>
                  </a:lnTo>
                  <a:lnTo>
                    <a:pt x="5095" y="2551"/>
                  </a:lnTo>
                  <a:lnTo>
                    <a:pt x="5019" y="2538"/>
                  </a:lnTo>
                  <a:lnTo>
                    <a:pt x="4939" y="2529"/>
                  </a:lnTo>
                  <a:lnTo>
                    <a:pt x="4857" y="2523"/>
                  </a:lnTo>
                  <a:lnTo>
                    <a:pt x="4773" y="2519"/>
                  </a:lnTo>
                  <a:lnTo>
                    <a:pt x="4687" y="2519"/>
                  </a:lnTo>
                  <a:lnTo>
                    <a:pt x="4600" y="2523"/>
                  </a:lnTo>
                  <a:lnTo>
                    <a:pt x="4514" y="2527"/>
                  </a:lnTo>
                  <a:lnTo>
                    <a:pt x="4429" y="2534"/>
                  </a:lnTo>
                  <a:lnTo>
                    <a:pt x="4347" y="2544"/>
                  </a:lnTo>
                  <a:lnTo>
                    <a:pt x="4265" y="2555"/>
                  </a:lnTo>
                  <a:lnTo>
                    <a:pt x="4188" y="2566"/>
                  </a:lnTo>
                  <a:lnTo>
                    <a:pt x="4114" y="2579"/>
                  </a:lnTo>
                  <a:lnTo>
                    <a:pt x="4047" y="2594"/>
                  </a:lnTo>
                  <a:lnTo>
                    <a:pt x="4038" y="2596"/>
                  </a:lnTo>
                  <a:lnTo>
                    <a:pt x="4030" y="2598"/>
                  </a:lnTo>
                  <a:lnTo>
                    <a:pt x="3922" y="2616"/>
                  </a:lnTo>
                  <a:lnTo>
                    <a:pt x="3807" y="2642"/>
                  </a:lnTo>
                  <a:lnTo>
                    <a:pt x="3769" y="2652"/>
                  </a:lnTo>
                  <a:lnTo>
                    <a:pt x="3730" y="2657"/>
                  </a:lnTo>
                  <a:lnTo>
                    <a:pt x="3689" y="2659"/>
                  </a:lnTo>
                  <a:lnTo>
                    <a:pt x="3648" y="2654"/>
                  </a:lnTo>
                  <a:lnTo>
                    <a:pt x="3605" y="2641"/>
                  </a:lnTo>
                  <a:lnTo>
                    <a:pt x="3566" y="2620"/>
                  </a:lnTo>
                  <a:lnTo>
                    <a:pt x="3527" y="2592"/>
                  </a:lnTo>
                  <a:lnTo>
                    <a:pt x="3496" y="2559"/>
                  </a:lnTo>
                  <a:lnTo>
                    <a:pt x="3470" y="2521"/>
                  </a:lnTo>
                  <a:lnTo>
                    <a:pt x="3449" y="2477"/>
                  </a:lnTo>
                  <a:lnTo>
                    <a:pt x="3432" y="2428"/>
                  </a:lnTo>
                  <a:lnTo>
                    <a:pt x="3421" y="2372"/>
                  </a:lnTo>
                  <a:lnTo>
                    <a:pt x="3414" y="2311"/>
                  </a:lnTo>
                  <a:lnTo>
                    <a:pt x="3414" y="2244"/>
                  </a:lnTo>
                  <a:lnTo>
                    <a:pt x="3417" y="2169"/>
                  </a:lnTo>
                  <a:lnTo>
                    <a:pt x="3427" y="2088"/>
                  </a:lnTo>
                  <a:lnTo>
                    <a:pt x="3442" y="2000"/>
                  </a:lnTo>
                  <a:lnTo>
                    <a:pt x="3460" y="1903"/>
                  </a:lnTo>
                  <a:lnTo>
                    <a:pt x="3484" y="1801"/>
                  </a:lnTo>
                  <a:lnTo>
                    <a:pt x="3514" y="1691"/>
                  </a:lnTo>
                  <a:lnTo>
                    <a:pt x="3550" y="1572"/>
                  </a:lnTo>
                  <a:lnTo>
                    <a:pt x="3591" y="1447"/>
                  </a:lnTo>
                  <a:lnTo>
                    <a:pt x="3626" y="1332"/>
                  </a:lnTo>
                  <a:lnTo>
                    <a:pt x="3654" y="1224"/>
                  </a:lnTo>
                  <a:lnTo>
                    <a:pt x="3676" y="1121"/>
                  </a:lnTo>
                  <a:lnTo>
                    <a:pt x="3691" y="1023"/>
                  </a:lnTo>
                  <a:lnTo>
                    <a:pt x="3699" y="931"/>
                  </a:lnTo>
                  <a:lnTo>
                    <a:pt x="3700" y="846"/>
                  </a:lnTo>
                  <a:lnTo>
                    <a:pt x="3695" y="768"/>
                  </a:lnTo>
                  <a:lnTo>
                    <a:pt x="3682" y="695"/>
                  </a:lnTo>
                  <a:lnTo>
                    <a:pt x="3663" y="628"/>
                  </a:lnTo>
                  <a:lnTo>
                    <a:pt x="3639" y="568"/>
                  </a:lnTo>
                  <a:lnTo>
                    <a:pt x="3605" y="516"/>
                  </a:lnTo>
                  <a:lnTo>
                    <a:pt x="3570" y="473"/>
                  </a:lnTo>
                  <a:lnTo>
                    <a:pt x="3533" y="440"/>
                  </a:lnTo>
                  <a:lnTo>
                    <a:pt x="3492" y="412"/>
                  </a:lnTo>
                  <a:lnTo>
                    <a:pt x="3451" y="390"/>
                  </a:lnTo>
                  <a:lnTo>
                    <a:pt x="3410" y="373"/>
                  </a:lnTo>
                  <a:lnTo>
                    <a:pt x="3369" y="360"/>
                  </a:lnTo>
                  <a:lnTo>
                    <a:pt x="3332" y="352"/>
                  </a:lnTo>
                  <a:lnTo>
                    <a:pt x="3298" y="347"/>
                  </a:lnTo>
                  <a:lnTo>
                    <a:pt x="3268" y="345"/>
                  </a:lnTo>
                  <a:lnTo>
                    <a:pt x="3244" y="343"/>
                  </a:lnTo>
                  <a:close/>
                  <a:moveTo>
                    <a:pt x="3237" y="0"/>
                  </a:moveTo>
                  <a:lnTo>
                    <a:pt x="3263" y="0"/>
                  </a:lnTo>
                  <a:lnTo>
                    <a:pt x="3298" y="2"/>
                  </a:lnTo>
                  <a:lnTo>
                    <a:pt x="3339" y="6"/>
                  </a:lnTo>
                  <a:lnTo>
                    <a:pt x="3386" y="13"/>
                  </a:lnTo>
                  <a:lnTo>
                    <a:pt x="3436" y="25"/>
                  </a:lnTo>
                  <a:lnTo>
                    <a:pt x="3492" y="40"/>
                  </a:lnTo>
                  <a:lnTo>
                    <a:pt x="3548" y="58"/>
                  </a:lnTo>
                  <a:lnTo>
                    <a:pt x="3607" y="84"/>
                  </a:lnTo>
                  <a:lnTo>
                    <a:pt x="3667" y="116"/>
                  </a:lnTo>
                  <a:lnTo>
                    <a:pt x="3725" y="153"/>
                  </a:lnTo>
                  <a:lnTo>
                    <a:pt x="3782" y="200"/>
                  </a:lnTo>
                  <a:lnTo>
                    <a:pt x="3836" y="254"/>
                  </a:lnTo>
                  <a:lnTo>
                    <a:pt x="3889" y="317"/>
                  </a:lnTo>
                  <a:lnTo>
                    <a:pt x="3935" y="390"/>
                  </a:lnTo>
                  <a:lnTo>
                    <a:pt x="3972" y="468"/>
                  </a:lnTo>
                  <a:lnTo>
                    <a:pt x="4004" y="552"/>
                  </a:lnTo>
                  <a:lnTo>
                    <a:pt x="4026" y="641"/>
                  </a:lnTo>
                  <a:lnTo>
                    <a:pt x="4041" y="736"/>
                  </a:lnTo>
                  <a:lnTo>
                    <a:pt x="4047" y="836"/>
                  </a:lnTo>
                  <a:lnTo>
                    <a:pt x="4047" y="944"/>
                  </a:lnTo>
                  <a:lnTo>
                    <a:pt x="4038" y="1056"/>
                  </a:lnTo>
                  <a:lnTo>
                    <a:pt x="4019" y="1173"/>
                  </a:lnTo>
                  <a:lnTo>
                    <a:pt x="3995" y="1296"/>
                  </a:lnTo>
                  <a:lnTo>
                    <a:pt x="3961" y="1425"/>
                  </a:lnTo>
                  <a:lnTo>
                    <a:pt x="3920" y="1557"/>
                  </a:lnTo>
                  <a:lnTo>
                    <a:pt x="3889" y="1659"/>
                  </a:lnTo>
                  <a:lnTo>
                    <a:pt x="3861" y="1752"/>
                  </a:lnTo>
                  <a:lnTo>
                    <a:pt x="3836" y="1836"/>
                  </a:lnTo>
                  <a:lnTo>
                    <a:pt x="3818" y="1913"/>
                  </a:lnTo>
                  <a:lnTo>
                    <a:pt x="3801" y="1981"/>
                  </a:lnTo>
                  <a:lnTo>
                    <a:pt x="3788" y="2043"/>
                  </a:lnTo>
                  <a:lnTo>
                    <a:pt x="3777" y="2097"/>
                  </a:lnTo>
                  <a:lnTo>
                    <a:pt x="3769" y="2145"/>
                  </a:lnTo>
                  <a:lnTo>
                    <a:pt x="3766" y="2188"/>
                  </a:lnTo>
                  <a:lnTo>
                    <a:pt x="3762" y="2223"/>
                  </a:lnTo>
                  <a:lnTo>
                    <a:pt x="3760" y="2255"/>
                  </a:lnTo>
                  <a:lnTo>
                    <a:pt x="3760" y="2281"/>
                  </a:lnTo>
                  <a:lnTo>
                    <a:pt x="3760" y="2302"/>
                  </a:lnTo>
                  <a:lnTo>
                    <a:pt x="3862" y="2279"/>
                  </a:lnTo>
                  <a:lnTo>
                    <a:pt x="3961" y="2261"/>
                  </a:lnTo>
                  <a:lnTo>
                    <a:pt x="3963" y="2261"/>
                  </a:lnTo>
                  <a:lnTo>
                    <a:pt x="3972" y="2259"/>
                  </a:lnTo>
                  <a:lnTo>
                    <a:pt x="3991" y="2255"/>
                  </a:lnTo>
                  <a:lnTo>
                    <a:pt x="4019" y="2250"/>
                  </a:lnTo>
                  <a:lnTo>
                    <a:pt x="4056" y="2242"/>
                  </a:lnTo>
                  <a:lnTo>
                    <a:pt x="4103" y="2235"/>
                  </a:lnTo>
                  <a:lnTo>
                    <a:pt x="4157" y="2225"/>
                  </a:lnTo>
                  <a:lnTo>
                    <a:pt x="4216" y="2216"/>
                  </a:lnTo>
                  <a:lnTo>
                    <a:pt x="4283" y="2207"/>
                  </a:lnTo>
                  <a:lnTo>
                    <a:pt x="4354" y="2199"/>
                  </a:lnTo>
                  <a:lnTo>
                    <a:pt x="4430" y="2192"/>
                  </a:lnTo>
                  <a:lnTo>
                    <a:pt x="4511" y="2184"/>
                  </a:lnTo>
                  <a:lnTo>
                    <a:pt x="4593" y="2181"/>
                  </a:lnTo>
                  <a:lnTo>
                    <a:pt x="4732" y="2177"/>
                  </a:lnTo>
                  <a:lnTo>
                    <a:pt x="4864" y="2179"/>
                  </a:lnTo>
                  <a:lnTo>
                    <a:pt x="4987" y="2188"/>
                  </a:lnTo>
                  <a:lnTo>
                    <a:pt x="5103" y="2203"/>
                  </a:lnTo>
                  <a:lnTo>
                    <a:pt x="5211" y="2225"/>
                  </a:lnTo>
                  <a:lnTo>
                    <a:pt x="5309" y="2253"/>
                  </a:lnTo>
                  <a:lnTo>
                    <a:pt x="5401" y="2287"/>
                  </a:lnTo>
                  <a:lnTo>
                    <a:pt x="5483" y="2326"/>
                  </a:lnTo>
                  <a:lnTo>
                    <a:pt x="5555" y="2372"/>
                  </a:lnTo>
                  <a:lnTo>
                    <a:pt x="5621" y="2426"/>
                  </a:lnTo>
                  <a:lnTo>
                    <a:pt x="5680" y="2486"/>
                  </a:lnTo>
                  <a:lnTo>
                    <a:pt x="5729" y="2547"/>
                  </a:lnTo>
                  <a:lnTo>
                    <a:pt x="5768" y="2611"/>
                  </a:lnTo>
                  <a:lnTo>
                    <a:pt x="5797" y="2674"/>
                  </a:lnTo>
                  <a:lnTo>
                    <a:pt x="5820" y="2739"/>
                  </a:lnTo>
                  <a:lnTo>
                    <a:pt x="5833" y="2804"/>
                  </a:lnTo>
                  <a:lnTo>
                    <a:pt x="5840" y="2868"/>
                  </a:lnTo>
                  <a:lnTo>
                    <a:pt x="5842" y="2931"/>
                  </a:lnTo>
                  <a:lnTo>
                    <a:pt x="5838" y="2992"/>
                  </a:lnTo>
                  <a:lnTo>
                    <a:pt x="5831" y="3052"/>
                  </a:lnTo>
                  <a:lnTo>
                    <a:pt x="5818" y="3110"/>
                  </a:lnTo>
                  <a:lnTo>
                    <a:pt x="5801" y="3164"/>
                  </a:lnTo>
                  <a:lnTo>
                    <a:pt x="5784" y="3212"/>
                  </a:lnTo>
                  <a:lnTo>
                    <a:pt x="5816" y="3257"/>
                  </a:lnTo>
                  <a:lnTo>
                    <a:pt x="5848" y="3307"/>
                  </a:lnTo>
                  <a:lnTo>
                    <a:pt x="5878" y="3365"/>
                  </a:lnTo>
                  <a:lnTo>
                    <a:pt x="5904" y="3428"/>
                  </a:lnTo>
                  <a:lnTo>
                    <a:pt x="5926" y="3497"/>
                  </a:lnTo>
                  <a:lnTo>
                    <a:pt x="5943" y="3573"/>
                  </a:lnTo>
                  <a:lnTo>
                    <a:pt x="5950" y="3653"/>
                  </a:lnTo>
                  <a:lnTo>
                    <a:pt x="5948" y="3741"/>
                  </a:lnTo>
                  <a:lnTo>
                    <a:pt x="5935" y="3828"/>
                  </a:lnTo>
                  <a:lnTo>
                    <a:pt x="5911" y="3914"/>
                  </a:lnTo>
                  <a:lnTo>
                    <a:pt x="5876" y="3998"/>
                  </a:lnTo>
                  <a:lnTo>
                    <a:pt x="5829" y="4080"/>
                  </a:lnTo>
                  <a:lnTo>
                    <a:pt x="5771" y="4162"/>
                  </a:lnTo>
                  <a:lnTo>
                    <a:pt x="5790" y="4214"/>
                  </a:lnTo>
                  <a:lnTo>
                    <a:pt x="5805" y="4275"/>
                  </a:lnTo>
                  <a:lnTo>
                    <a:pt x="5818" y="4344"/>
                  </a:lnTo>
                  <a:lnTo>
                    <a:pt x="5825" y="4419"/>
                  </a:lnTo>
                  <a:lnTo>
                    <a:pt x="5825" y="4474"/>
                  </a:lnTo>
                  <a:lnTo>
                    <a:pt x="5822" y="4534"/>
                  </a:lnTo>
                  <a:lnTo>
                    <a:pt x="5814" y="4597"/>
                  </a:lnTo>
                  <a:lnTo>
                    <a:pt x="5799" y="4664"/>
                  </a:lnTo>
                  <a:lnTo>
                    <a:pt x="5779" y="4731"/>
                  </a:lnTo>
                  <a:lnTo>
                    <a:pt x="5749" y="4802"/>
                  </a:lnTo>
                  <a:lnTo>
                    <a:pt x="5712" y="4871"/>
                  </a:lnTo>
                  <a:lnTo>
                    <a:pt x="5663" y="4942"/>
                  </a:lnTo>
                  <a:lnTo>
                    <a:pt x="5604" y="5012"/>
                  </a:lnTo>
                  <a:lnTo>
                    <a:pt x="5535" y="5083"/>
                  </a:lnTo>
                  <a:lnTo>
                    <a:pt x="5540" y="5137"/>
                  </a:lnTo>
                  <a:lnTo>
                    <a:pt x="5542" y="5199"/>
                  </a:lnTo>
                  <a:lnTo>
                    <a:pt x="5540" y="5266"/>
                  </a:lnTo>
                  <a:lnTo>
                    <a:pt x="5529" y="5338"/>
                  </a:lnTo>
                  <a:lnTo>
                    <a:pt x="5512" y="5415"/>
                  </a:lnTo>
                  <a:lnTo>
                    <a:pt x="5485" y="5493"/>
                  </a:lnTo>
                  <a:lnTo>
                    <a:pt x="5447" y="5573"/>
                  </a:lnTo>
                  <a:lnTo>
                    <a:pt x="5403" y="5644"/>
                  </a:lnTo>
                  <a:lnTo>
                    <a:pt x="5350" y="5711"/>
                  </a:lnTo>
                  <a:lnTo>
                    <a:pt x="5289" y="5772"/>
                  </a:lnTo>
                  <a:lnTo>
                    <a:pt x="5222" y="5828"/>
                  </a:lnTo>
                  <a:lnTo>
                    <a:pt x="5146" y="5880"/>
                  </a:lnTo>
                  <a:lnTo>
                    <a:pt x="5062" y="5928"/>
                  </a:lnTo>
                  <a:lnTo>
                    <a:pt x="4971" y="5969"/>
                  </a:lnTo>
                  <a:lnTo>
                    <a:pt x="4872" y="6007"/>
                  </a:lnTo>
                  <a:lnTo>
                    <a:pt x="4766" y="6040"/>
                  </a:lnTo>
                  <a:lnTo>
                    <a:pt x="4652" y="6068"/>
                  </a:lnTo>
                  <a:lnTo>
                    <a:pt x="4548" y="6087"/>
                  </a:lnTo>
                  <a:lnTo>
                    <a:pt x="4436" y="6102"/>
                  </a:lnTo>
                  <a:lnTo>
                    <a:pt x="4317" y="6113"/>
                  </a:lnTo>
                  <a:lnTo>
                    <a:pt x="4190" y="6118"/>
                  </a:lnTo>
                  <a:lnTo>
                    <a:pt x="4056" y="6120"/>
                  </a:lnTo>
                  <a:lnTo>
                    <a:pt x="3920" y="6118"/>
                  </a:lnTo>
                  <a:lnTo>
                    <a:pt x="3777" y="6113"/>
                  </a:lnTo>
                  <a:lnTo>
                    <a:pt x="3628" y="6103"/>
                  </a:lnTo>
                  <a:lnTo>
                    <a:pt x="3496" y="6105"/>
                  </a:lnTo>
                  <a:lnTo>
                    <a:pt x="3363" y="6105"/>
                  </a:lnTo>
                  <a:lnTo>
                    <a:pt x="3233" y="6103"/>
                  </a:lnTo>
                  <a:lnTo>
                    <a:pt x="3106" y="6100"/>
                  </a:lnTo>
                  <a:lnTo>
                    <a:pt x="2982" y="6096"/>
                  </a:lnTo>
                  <a:lnTo>
                    <a:pt x="2861" y="6090"/>
                  </a:lnTo>
                  <a:lnTo>
                    <a:pt x="2745" y="6083"/>
                  </a:lnTo>
                  <a:lnTo>
                    <a:pt x="2633" y="6076"/>
                  </a:lnTo>
                  <a:lnTo>
                    <a:pt x="2527" y="6068"/>
                  </a:lnTo>
                  <a:lnTo>
                    <a:pt x="2427" y="6061"/>
                  </a:lnTo>
                  <a:lnTo>
                    <a:pt x="2333" y="6053"/>
                  </a:lnTo>
                  <a:lnTo>
                    <a:pt x="2250" y="6046"/>
                  </a:lnTo>
                  <a:lnTo>
                    <a:pt x="2171" y="6038"/>
                  </a:lnTo>
                  <a:lnTo>
                    <a:pt x="2104" y="6031"/>
                  </a:lnTo>
                  <a:lnTo>
                    <a:pt x="2047" y="6025"/>
                  </a:lnTo>
                  <a:lnTo>
                    <a:pt x="1998" y="6020"/>
                  </a:lnTo>
                  <a:lnTo>
                    <a:pt x="1961" y="6014"/>
                  </a:lnTo>
                  <a:lnTo>
                    <a:pt x="1935" y="6012"/>
                  </a:lnTo>
                  <a:lnTo>
                    <a:pt x="1920" y="6010"/>
                  </a:lnTo>
                  <a:lnTo>
                    <a:pt x="1620" y="5973"/>
                  </a:lnTo>
                  <a:lnTo>
                    <a:pt x="1566" y="6007"/>
                  </a:lnTo>
                  <a:lnTo>
                    <a:pt x="1507" y="6035"/>
                  </a:lnTo>
                  <a:lnTo>
                    <a:pt x="1445" y="6055"/>
                  </a:lnTo>
                  <a:lnTo>
                    <a:pt x="1380" y="6066"/>
                  </a:lnTo>
                  <a:lnTo>
                    <a:pt x="1313" y="6072"/>
                  </a:lnTo>
                  <a:lnTo>
                    <a:pt x="533" y="6072"/>
                  </a:lnTo>
                  <a:lnTo>
                    <a:pt x="453" y="6066"/>
                  </a:lnTo>
                  <a:lnTo>
                    <a:pt x="378" y="6049"/>
                  </a:lnTo>
                  <a:lnTo>
                    <a:pt x="307" y="6022"/>
                  </a:lnTo>
                  <a:lnTo>
                    <a:pt x="242" y="5986"/>
                  </a:lnTo>
                  <a:lnTo>
                    <a:pt x="183" y="5942"/>
                  </a:lnTo>
                  <a:lnTo>
                    <a:pt x="130" y="5888"/>
                  </a:lnTo>
                  <a:lnTo>
                    <a:pt x="86" y="5828"/>
                  </a:lnTo>
                  <a:lnTo>
                    <a:pt x="48" y="5763"/>
                  </a:lnTo>
                  <a:lnTo>
                    <a:pt x="22" y="5692"/>
                  </a:lnTo>
                  <a:lnTo>
                    <a:pt x="6" y="5618"/>
                  </a:lnTo>
                  <a:lnTo>
                    <a:pt x="0" y="5539"/>
                  </a:lnTo>
                  <a:lnTo>
                    <a:pt x="0" y="3458"/>
                  </a:lnTo>
                  <a:lnTo>
                    <a:pt x="6" y="3380"/>
                  </a:lnTo>
                  <a:lnTo>
                    <a:pt x="22" y="3305"/>
                  </a:lnTo>
                  <a:lnTo>
                    <a:pt x="48" y="3234"/>
                  </a:lnTo>
                  <a:lnTo>
                    <a:pt x="86" y="3169"/>
                  </a:lnTo>
                  <a:lnTo>
                    <a:pt x="130" y="3110"/>
                  </a:lnTo>
                  <a:lnTo>
                    <a:pt x="183" y="3058"/>
                  </a:lnTo>
                  <a:lnTo>
                    <a:pt x="242" y="3013"/>
                  </a:lnTo>
                  <a:lnTo>
                    <a:pt x="307" y="2976"/>
                  </a:lnTo>
                  <a:lnTo>
                    <a:pt x="378" y="2950"/>
                  </a:lnTo>
                  <a:lnTo>
                    <a:pt x="453" y="2933"/>
                  </a:lnTo>
                  <a:lnTo>
                    <a:pt x="533" y="2925"/>
                  </a:lnTo>
                  <a:lnTo>
                    <a:pt x="1313" y="2925"/>
                  </a:lnTo>
                  <a:lnTo>
                    <a:pt x="1380" y="2931"/>
                  </a:lnTo>
                  <a:lnTo>
                    <a:pt x="1445" y="2942"/>
                  </a:lnTo>
                  <a:lnTo>
                    <a:pt x="1508" y="2963"/>
                  </a:lnTo>
                  <a:lnTo>
                    <a:pt x="1566" y="2991"/>
                  </a:lnTo>
                  <a:lnTo>
                    <a:pt x="1602" y="2918"/>
                  </a:lnTo>
                  <a:lnTo>
                    <a:pt x="1644" y="2843"/>
                  </a:lnTo>
                  <a:lnTo>
                    <a:pt x="1693" y="2765"/>
                  </a:lnTo>
                  <a:lnTo>
                    <a:pt x="1751" y="2689"/>
                  </a:lnTo>
                  <a:lnTo>
                    <a:pt x="1818" y="2614"/>
                  </a:lnTo>
                  <a:lnTo>
                    <a:pt x="1823" y="2607"/>
                  </a:lnTo>
                  <a:lnTo>
                    <a:pt x="1831" y="2601"/>
                  </a:lnTo>
                  <a:lnTo>
                    <a:pt x="1838" y="2596"/>
                  </a:lnTo>
                  <a:lnTo>
                    <a:pt x="1898" y="2544"/>
                  </a:lnTo>
                  <a:lnTo>
                    <a:pt x="1959" y="2480"/>
                  </a:lnTo>
                  <a:lnTo>
                    <a:pt x="2022" y="2408"/>
                  </a:lnTo>
                  <a:lnTo>
                    <a:pt x="2084" y="2326"/>
                  </a:lnTo>
                  <a:lnTo>
                    <a:pt x="2145" y="2236"/>
                  </a:lnTo>
                  <a:lnTo>
                    <a:pt x="2209" y="2142"/>
                  </a:lnTo>
                  <a:lnTo>
                    <a:pt x="2268" y="2039"/>
                  </a:lnTo>
                  <a:lnTo>
                    <a:pt x="2330" y="1933"/>
                  </a:lnTo>
                  <a:lnTo>
                    <a:pt x="2389" y="1825"/>
                  </a:lnTo>
                  <a:lnTo>
                    <a:pt x="2447" y="1713"/>
                  </a:lnTo>
                  <a:lnTo>
                    <a:pt x="2503" y="1602"/>
                  </a:lnTo>
                  <a:lnTo>
                    <a:pt x="2557" y="1490"/>
                  </a:lnTo>
                  <a:lnTo>
                    <a:pt x="2607" y="1378"/>
                  </a:lnTo>
                  <a:lnTo>
                    <a:pt x="2658" y="1268"/>
                  </a:lnTo>
                  <a:lnTo>
                    <a:pt x="2704" y="1164"/>
                  </a:lnTo>
                  <a:lnTo>
                    <a:pt x="2747" y="1062"/>
                  </a:lnTo>
                  <a:lnTo>
                    <a:pt x="2786" y="967"/>
                  </a:lnTo>
                  <a:lnTo>
                    <a:pt x="2821" y="877"/>
                  </a:lnTo>
                  <a:lnTo>
                    <a:pt x="2853" y="795"/>
                  </a:lnTo>
                  <a:lnTo>
                    <a:pt x="2881" y="723"/>
                  </a:lnTo>
                  <a:lnTo>
                    <a:pt x="2877" y="682"/>
                  </a:lnTo>
                  <a:lnTo>
                    <a:pt x="2872" y="632"/>
                  </a:lnTo>
                  <a:lnTo>
                    <a:pt x="2870" y="578"/>
                  </a:lnTo>
                  <a:lnTo>
                    <a:pt x="2870" y="520"/>
                  </a:lnTo>
                  <a:lnTo>
                    <a:pt x="2872" y="458"/>
                  </a:lnTo>
                  <a:lnTo>
                    <a:pt x="2879" y="395"/>
                  </a:lnTo>
                  <a:lnTo>
                    <a:pt x="2888" y="334"/>
                  </a:lnTo>
                  <a:lnTo>
                    <a:pt x="2905" y="272"/>
                  </a:lnTo>
                  <a:lnTo>
                    <a:pt x="2926" y="215"/>
                  </a:lnTo>
                  <a:lnTo>
                    <a:pt x="2954" y="161"/>
                  </a:lnTo>
                  <a:lnTo>
                    <a:pt x="2989" y="112"/>
                  </a:lnTo>
                  <a:lnTo>
                    <a:pt x="3030" y="73"/>
                  </a:lnTo>
                  <a:lnTo>
                    <a:pt x="3075" y="41"/>
                  </a:lnTo>
                  <a:lnTo>
                    <a:pt x="3125" y="19"/>
                  </a:lnTo>
                  <a:lnTo>
                    <a:pt x="3179" y="4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741E74D-75D0-46AC-BE97-BBA9D37A85AF}"/>
              </a:ext>
            </a:extLst>
          </p:cNvPr>
          <p:cNvGrpSpPr/>
          <p:nvPr/>
        </p:nvGrpSpPr>
        <p:grpSpPr>
          <a:xfrm>
            <a:off x="3778040" y="1919617"/>
            <a:ext cx="1588716" cy="1109690"/>
            <a:chOff x="1041085" y="2560325"/>
            <a:chExt cx="2514189" cy="3540034"/>
          </a:xfrm>
        </p:grpSpPr>
        <p:sp>
          <p:nvSpPr>
            <p:cNvPr id="87" name="Rounded Rectangle 2">
              <a:extLst>
                <a:ext uri="{FF2B5EF4-FFF2-40B4-BE49-F238E27FC236}">
                  <a16:creationId xmlns:a16="http://schemas.microsoft.com/office/drawing/2014/main" id="{644C85A6-7206-4B26-AC6E-CCCE47FB927F}"/>
                </a:ext>
              </a:extLst>
            </p:cNvPr>
            <p:cNvSpPr/>
            <p:nvPr/>
          </p:nvSpPr>
          <p:spPr>
            <a:xfrm>
              <a:off x="1230086" y="2560325"/>
              <a:ext cx="2325188" cy="3540034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67937F4-0D59-4A73-903C-FF6D360BFA34}"/>
                </a:ext>
              </a:extLst>
            </p:cNvPr>
            <p:cNvSpPr txBox="1"/>
            <p:nvPr/>
          </p:nvSpPr>
          <p:spPr>
            <a:xfrm>
              <a:off x="1041085" y="2584098"/>
              <a:ext cx="2325187" cy="98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-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Zone 1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E7773AD-58BA-470D-8279-FFD5DC6BCEF5}"/>
              </a:ext>
            </a:extLst>
          </p:cNvPr>
          <p:cNvSpPr/>
          <p:nvPr/>
        </p:nvSpPr>
        <p:spPr>
          <a:xfrm>
            <a:off x="3907787" y="2205962"/>
            <a:ext cx="1086003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sz="1200" b="1" dirty="0">
                <a:solidFill>
                  <a:srgbClr val="0EADC3"/>
                </a:solidFill>
                <a:cs typeface="Arial" panose="020B0604020202020204" pitchFamily="34" charset="0"/>
              </a:rPr>
              <a:t>Weekly Data</a:t>
            </a:r>
          </a:p>
          <a:p>
            <a:pPr indent="-17145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EADC3"/>
                </a:solidFill>
                <a:cs typeface="Arial" panose="020B0604020202020204" pitchFamily="34" charset="0"/>
              </a:rPr>
              <a:t>Receipts</a:t>
            </a:r>
          </a:p>
          <a:p>
            <a:pPr indent="-17145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EADC3"/>
                </a:solidFill>
                <a:cs typeface="Arial" panose="020B0604020202020204" pitchFamily="34" charset="0"/>
              </a:rPr>
              <a:t>Panelists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D3416C-6885-48F8-BE00-2C4F832D5BB1}"/>
              </a:ext>
            </a:extLst>
          </p:cNvPr>
          <p:cNvGrpSpPr/>
          <p:nvPr/>
        </p:nvGrpSpPr>
        <p:grpSpPr>
          <a:xfrm>
            <a:off x="3975883" y="3514612"/>
            <a:ext cx="1308200" cy="946297"/>
            <a:chOff x="3963914" y="2800400"/>
            <a:chExt cx="1488155" cy="931277"/>
          </a:xfrm>
        </p:grpSpPr>
        <p:sp>
          <p:nvSpPr>
            <p:cNvPr id="91" name="Rounded Rectangle 2">
              <a:extLst>
                <a:ext uri="{FF2B5EF4-FFF2-40B4-BE49-F238E27FC236}">
                  <a16:creationId xmlns:a16="http://schemas.microsoft.com/office/drawing/2014/main" id="{F7802E03-F201-436A-8A9C-F533E01400B0}"/>
                </a:ext>
              </a:extLst>
            </p:cNvPr>
            <p:cNvSpPr/>
            <p:nvPr/>
          </p:nvSpPr>
          <p:spPr>
            <a:xfrm>
              <a:off x="3963914" y="2800400"/>
              <a:ext cx="1488155" cy="93127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D1B6E2-2FA2-45F6-8C2A-5572EAF8A6F4}"/>
                </a:ext>
              </a:extLst>
            </p:cNvPr>
            <p:cNvSpPr txBox="1"/>
            <p:nvPr/>
          </p:nvSpPr>
          <p:spPr>
            <a:xfrm>
              <a:off x="4018019" y="2909738"/>
              <a:ext cx="114980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Auto linking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1B03335-7291-48A8-A99A-F2F107EF844B}"/>
                </a:ext>
              </a:extLst>
            </p:cNvPr>
            <p:cNvSpPr txBox="1"/>
            <p:nvPr/>
          </p:nvSpPr>
          <p:spPr>
            <a:xfrm>
              <a:off x="4007853" y="3187623"/>
              <a:ext cx="1149809" cy="397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Shop</a:t>
              </a: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Products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D563A44-CE03-44AA-A030-A3650457930A}"/>
              </a:ext>
            </a:extLst>
          </p:cNvPr>
          <p:cNvGrpSpPr/>
          <p:nvPr/>
        </p:nvGrpSpPr>
        <p:grpSpPr>
          <a:xfrm>
            <a:off x="3966738" y="4553849"/>
            <a:ext cx="1317345" cy="720641"/>
            <a:chOff x="3902472" y="4030240"/>
            <a:chExt cx="1488156" cy="720641"/>
          </a:xfrm>
        </p:grpSpPr>
        <p:sp>
          <p:nvSpPr>
            <p:cNvPr id="95" name="Rounded Rectangle 2">
              <a:extLst>
                <a:ext uri="{FF2B5EF4-FFF2-40B4-BE49-F238E27FC236}">
                  <a16:creationId xmlns:a16="http://schemas.microsoft.com/office/drawing/2014/main" id="{E508D283-9197-4798-8AAF-B02D18C98449}"/>
                </a:ext>
              </a:extLst>
            </p:cNvPr>
            <p:cNvSpPr/>
            <p:nvPr/>
          </p:nvSpPr>
          <p:spPr>
            <a:xfrm>
              <a:off x="3902472" y="4034710"/>
              <a:ext cx="1488156" cy="716171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C4F9F1-FC2A-414E-89EE-ABB9FD7E64CD}"/>
                </a:ext>
              </a:extLst>
            </p:cNvPr>
            <p:cNvSpPr txBox="1"/>
            <p:nvPr/>
          </p:nvSpPr>
          <p:spPr>
            <a:xfrm>
              <a:off x="3911021" y="4030240"/>
              <a:ext cx="1464168" cy="72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Demogs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ADC3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Calculated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demogs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EADC3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0" marR="0" lvl="0" indent="0" algn="ctr" defTabSz="266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B5D5C7E-64C1-45F7-82A1-E0C7CEAC71EB}"/>
              </a:ext>
            </a:extLst>
          </p:cNvPr>
          <p:cNvSpPr txBox="1"/>
          <p:nvPr/>
        </p:nvSpPr>
        <p:spPr>
          <a:xfrm>
            <a:off x="3678038" y="3197518"/>
            <a:ext cx="1643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50" dirty="0">
                <a:solidFill>
                  <a:srgbClr val="000000"/>
                </a:solidFill>
                <a:cs typeface="Arial" panose="020B0604020202020204" pitchFamily="34" charset="0"/>
              </a:rPr>
              <a:t>Zone 2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46B004-1079-42B2-A003-F8E7830FF4E6}"/>
              </a:ext>
            </a:extLst>
          </p:cNvPr>
          <p:cNvGrpSpPr/>
          <p:nvPr/>
        </p:nvGrpSpPr>
        <p:grpSpPr>
          <a:xfrm>
            <a:off x="3931448" y="5550083"/>
            <a:ext cx="1435308" cy="873053"/>
            <a:chOff x="3963914" y="2698891"/>
            <a:chExt cx="1488155" cy="1032787"/>
          </a:xfrm>
        </p:grpSpPr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ADF7016E-A37F-4AF8-A651-F9D402AD2FD5}"/>
                </a:ext>
              </a:extLst>
            </p:cNvPr>
            <p:cNvSpPr/>
            <p:nvPr/>
          </p:nvSpPr>
          <p:spPr>
            <a:xfrm>
              <a:off x="3963914" y="2698891"/>
              <a:ext cx="1488155" cy="103278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D64A9B-BC8D-4E75-B573-35A94A1CE828}"/>
                </a:ext>
              </a:extLst>
            </p:cNvPr>
            <p:cNvSpPr txBox="1"/>
            <p:nvPr/>
          </p:nvSpPr>
          <p:spPr>
            <a:xfrm>
              <a:off x="4007756" y="2837840"/>
              <a:ext cx="1149809" cy="1966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Reference Data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893435A-C78F-4F93-A989-40439E70070B}"/>
                </a:ext>
              </a:extLst>
            </p:cNvPr>
            <p:cNvSpPr txBox="1"/>
            <p:nvPr/>
          </p:nvSpPr>
          <p:spPr>
            <a:xfrm>
              <a:off x="4007756" y="3103172"/>
              <a:ext cx="1149809" cy="397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Shop</a:t>
              </a:r>
            </a:p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EADC3"/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Products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689D1C2-F8C6-494C-AC4D-C4B3703B6EED}"/>
              </a:ext>
            </a:extLst>
          </p:cNvPr>
          <p:cNvCxnSpPr>
            <a:cxnSpLocks/>
          </p:cNvCxnSpPr>
          <p:nvPr/>
        </p:nvCxnSpPr>
        <p:spPr>
          <a:xfrm>
            <a:off x="4887099" y="3014637"/>
            <a:ext cx="0" cy="253701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3BBA416-690E-4325-BABF-BA6576C9A974}"/>
              </a:ext>
            </a:extLst>
          </p:cNvPr>
          <p:cNvCxnSpPr>
            <a:cxnSpLocks/>
          </p:cNvCxnSpPr>
          <p:nvPr/>
        </p:nvCxnSpPr>
        <p:spPr>
          <a:xfrm>
            <a:off x="4887099" y="5376860"/>
            <a:ext cx="0" cy="307317"/>
          </a:xfrm>
          <a:prstGeom prst="straightConnector1">
            <a:avLst/>
          </a:prstGeom>
          <a:noFill/>
          <a:ln w="12700" cap="flat" cmpd="sng" algn="ctr">
            <a:solidFill>
              <a:srgbClr val="71717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8C5274-C8BD-4618-8098-58FB91A6F121}"/>
              </a:ext>
            </a:extLst>
          </p:cNvPr>
          <p:cNvSpPr txBox="1"/>
          <p:nvPr/>
        </p:nvSpPr>
        <p:spPr>
          <a:xfrm>
            <a:off x="5447640" y="5875685"/>
            <a:ext cx="6744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rPr>
              <a:t>Rules Notebook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rPr>
              <a:t>: Currently Some rules are written in SAS  which will be migrate to Spark SQL and python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Low /Medium complexity  rules to be write on Spark SQL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High Complex Rules to be write on Python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EDC0AD-8C9C-4AAC-A010-3C96A5392B6F}"/>
              </a:ext>
            </a:extLst>
          </p:cNvPr>
          <p:cNvGrpSpPr/>
          <p:nvPr/>
        </p:nvGrpSpPr>
        <p:grpSpPr>
          <a:xfrm>
            <a:off x="5741028" y="1867649"/>
            <a:ext cx="6005547" cy="1226293"/>
            <a:chOff x="5729059" y="1445618"/>
            <a:chExt cx="6005547" cy="1226293"/>
          </a:xfrm>
        </p:grpSpPr>
        <p:sp>
          <p:nvSpPr>
            <p:cNvPr id="106" name="Rounded Rectangle 2">
              <a:extLst>
                <a:ext uri="{FF2B5EF4-FFF2-40B4-BE49-F238E27FC236}">
                  <a16:creationId xmlns:a16="http://schemas.microsoft.com/office/drawing/2014/main" id="{975328CD-C4B2-46C6-869D-FC27A1C5584D}"/>
                </a:ext>
              </a:extLst>
            </p:cNvPr>
            <p:cNvSpPr/>
            <p:nvPr/>
          </p:nvSpPr>
          <p:spPr>
            <a:xfrm>
              <a:off x="5729059" y="1445618"/>
              <a:ext cx="6005547" cy="1226293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02A448-F3B1-4D62-B04F-AE8084F10822}"/>
                </a:ext>
              </a:extLst>
            </p:cNvPr>
            <p:cNvSpPr txBox="1"/>
            <p:nvPr/>
          </p:nvSpPr>
          <p:spPr>
            <a:xfrm>
              <a:off x="5920440" y="2032670"/>
              <a:ext cx="1488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4B5315-F7BE-4035-82B0-18B27E67153B}"/>
                </a:ext>
              </a:extLst>
            </p:cNvPr>
            <p:cNvSpPr txBox="1"/>
            <p:nvPr/>
          </p:nvSpPr>
          <p:spPr>
            <a:xfrm>
              <a:off x="5761611" y="1703787"/>
              <a:ext cx="740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Libraries</a:t>
              </a:r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CA4B15FC-16E1-4B6F-8A53-FE5FABD15594}"/>
                </a:ext>
              </a:extLst>
            </p:cNvPr>
            <p:cNvSpPr/>
            <p:nvPr/>
          </p:nvSpPr>
          <p:spPr>
            <a:xfrm>
              <a:off x="6629707" y="2026486"/>
              <a:ext cx="460248" cy="421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4EA740-FFDD-4508-9CAC-E000BEDBC3C4}"/>
                </a:ext>
              </a:extLst>
            </p:cNvPr>
            <p:cNvSpPr txBox="1"/>
            <p:nvPr/>
          </p:nvSpPr>
          <p:spPr>
            <a:xfrm>
              <a:off x="9240639" y="1677627"/>
              <a:ext cx="560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Jobs</a:t>
              </a:r>
            </a:p>
          </p:txBody>
        </p:sp>
        <p:sp>
          <p:nvSpPr>
            <p:cNvPr id="111" name="object 17">
              <a:extLst>
                <a:ext uri="{FF2B5EF4-FFF2-40B4-BE49-F238E27FC236}">
                  <a16:creationId xmlns:a16="http://schemas.microsoft.com/office/drawing/2014/main" id="{5BD3494F-0E6D-4E84-81F5-5D6E2611A188}"/>
                </a:ext>
              </a:extLst>
            </p:cNvPr>
            <p:cNvSpPr/>
            <p:nvPr/>
          </p:nvSpPr>
          <p:spPr>
            <a:xfrm>
              <a:off x="7434220" y="2026486"/>
              <a:ext cx="595883" cy="414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3EC8E0-AD85-4556-B71A-B4A671F1E0F1}"/>
                </a:ext>
              </a:extLst>
            </p:cNvPr>
            <p:cNvSpPr txBox="1"/>
            <p:nvPr/>
          </p:nvSpPr>
          <p:spPr>
            <a:xfrm>
              <a:off x="6964487" y="1672958"/>
              <a:ext cx="1643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Workspaces</a:t>
              </a:r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7E31E346-D398-4B48-B345-9611BA06B8F2}"/>
                </a:ext>
              </a:extLst>
            </p:cNvPr>
            <p:cNvSpPr/>
            <p:nvPr/>
          </p:nvSpPr>
          <p:spPr>
            <a:xfrm>
              <a:off x="8475802" y="2025246"/>
              <a:ext cx="548640" cy="418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129018-B516-4F73-8B87-BB3148777D50}"/>
                </a:ext>
              </a:extLst>
            </p:cNvPr>
            <p:cNvSpPr txBox="1"/>
            <p:nvPr/>
          </p:nvSpPr>
          <p:spPr>
            <a:xfrm>
              <a:off x="8189286" y="1686925"/>
              <a:ext cx="1108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Notebooks</a:t>
              </a:r>
            </a:p>
          </p:txBody>
        </p:sp>
        <p:sp>
          <p:nvSpPr>
            <p:cNvPr id="115" name="object 11">
              <a:extLst>
                <a:ext uri="{FF2B5EF4-FFF2-40B4-BE49-F238E27FC236}">
                  <a16:creationId xmlns:a16="http://schemas.microsoft.com/office/drawing/2014/main" id="{70217AAE-F281-42A2-B49C-22201F1480B1}"/>
                </a:ext>
              </a:extLst>
            </p:cNvPr>
            <p:cNvSpPr/>
            <p:nvPr/>
          </p:nvSpPr>
          <p:spPr>
            <a:xfrm>
              <a:off x="9368910" y="1924153"/>
              <a:ext cx="434339" cy="4890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74D3AD-CD55-4FB5-8425-C5E267A371F1}"/>
                </a:ext>
              </a:extLst>
            </p:cNvPr>
            <p:cNvSpPr txBox="1"/>
            <p:nvPr/>
          </p:nvSpPr>
          <p:spPr>
            <a:xfrm>
              <a:off x="6539865" y="1702916"/>
              <a:ext cx="754994" cy="28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Cluster</a:t>
              </a:r>
            </a:p>
          </p:txBody>
        </p:sp>
        <p:sp>
          <p:nvSpPr>
            <p:cNvPr id="117" name="object 177">
              <a:extLst>
                <a:ext uri="{FF2B5EF4-FFF2-40B4-BE49-F238E27FC236}">
                  <a16:creationId xmlns:a16="http://schemas.microsoft.com/office/drawing/2014/main" id="{65E04B86-7171-4B3E-8E18-17FFF9AEEB76}"/>
                </a:ext>
              </a:extLst>
            </p:cNvPr>
            <p:cNvSpPr/>
            <p:nvPr/>
          </p:nvSpPr>
          <p:spPr>
            <a:xfrm>
              <a:off x="10478230" y="2017931"/>
              <a:ext cx="342773" cy="254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3F744A-90BA-42E5-B6D3-BC2EE3EEF37C}"/>
                </a:ext>
              </a:extLst>
            </p:cNvPr>
            <p:cNvSpPr/>
            <p:nvPr/>
          </p:nvSpPr>
          <p:spPr>
            <a:xfrm>
              <a:off x="9960721" y="1474494"/>
              <a:ext cx="13181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sym typeface="Quattrocento Sans"/>
                </a:rPr>
                <a:t>Deploy Service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sym typeface="Quattrocento Sans"/>
                </a:rPr>
                <a:t>Monitor Model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</a:endParaRPr>
            </a:p>
          </p:txBody>
        </p:sp>
      </p:grpSp>
      <p:sp>
        <p:nvSpPr>
          <p:cNvPr id="119" name="Callout: Up Arrow 4">
            <a:extLst>
              <a:ext uri="{FF2B5EF4-FFF2-40B4-BE49-F238E27FC236}">
                <a16:creationId xmlns:a16="http://schemas.microsoft.com/office/drawing/2014/main" id="{0DFF5EEE-5D08-4BFD-84C2-0B4EA13944C2}"/>
              </a:ext>
            </a:extLst>
          </p:cNvPr>
          <p:cNvSpPr txBox="1"/>
          <p:nvPr/>
        </p:nvSpPr>
        <p:spPr>
          <a:xfrm>
            <a:off x="6675099" y="4261027"/>
            <a:ext cx="1628400" cy="58032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15812" tIns="142240" rIns="115812" bIns="142240" numCol="1" spcCol="1270" anchor="ctr" anchorCtr="0">
            <a:noAutofit/>
          </a:bodyPr>
          <a:lstStyle/>
          <a:p>
            <a:pPr marL="0" marR="0" lvl="0" indent="0" algn="ctr" defTabSz="8890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25535A-7EA2-406D-879A-829423542745}"/>
              </a:ext>
            </a:extLst>
          </p:cNvPr>
          <p:cNvGrpSpPr/>
          <p:nvPr/>
        </p:nvGrpSpPr>
        <p:grpSpPr>
          <a:xfrm>
            <a:off x="5717061" y="5467494"/>
            <a:ext cx="6207797" cy="369332"/>
            <a:chOff x="5782856" y="4765729"/>
            <a:chExt cx="5794420" cy="369332"/>
          </a:xfrm>
        </p:grpSpPr>
        <p:sp>
          <p:nvSpPr>
            <p:cNvPr id="121" name="Rounded Rectangle 18">
              <a:extLst>
                <a:ext uri="{FF2B5EF4-FFF2-40B4-BE49-F238E27FC236}">
                  <a16:creationId xmlns:a16="http://schemas.microsoft.com/office/drawing/2014/main" id="{F49AB162-6398-432F-9919-D066F8C7D869}"/>
                </a:ext>
              </a:extLst>
            </p:cNvPr>
            <p:cNvSpPr/>
            <p:nvPr/>
          </p:nvSpPr>
          <p:spPr>
            <a:xfrm>
              <a:off x="5782856" y="4804383"/>
              <a:ext cx="5794420" cy="314050"/>
            </a:xfrm>
            <a:prstGeom prst="roundRect">
              <a:avLst>
                <a:gd name="adj" fmla="val 9204"/>
              </a:avLst>
            </a:prstGeom>
            <a:solidFill>
              <a:srgbClr val="A84E9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7236DAD-A995-4272-A9E5-8E2FE80483E7}"/>
                </a:ext>
              </a:extLst>
            </p:cNvPr>
            <p:cNvSpPr/>
            <p:nvPr/>
          </p:nvSpPr>
          <p:spPr>
            <a:xfrm>
              <a:off x="7543647" y="4765729"/>
              <a:ext cx="18408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Reporting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002E230-6B11-4076-B305-EC52763EA4E8}"/>
              </a:ext>
            </a:extLst>
          </p:cNvPr>
          <p:cNvSpPr/>
          <p:nvPr/>
        </p:nvSpPr>
        <p:spPr>
          <a:xfrm>
            <a:off x="5709583" y="1809290"/>
            <a:ext cx="2723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Deploy  production jobs and workflow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5F9C45E-9275-43C5-BAC8-41300BEDFCD7}"/>
              </a:ext>
            </a:extLst>
          </p:cNvPr>
          <p:cNvGrpSpPr/>
          <p:nvPr/>
        </p:nvGrpSpPr>
        <p:grpSpPr>
          <a:xfrm>
            <a:off x="5734503" y="3116471"/>
            <a:ext cx="5995261" cy="1330832"/>
            <a:chOff x="5739350" y="2693254"/>
            <a:chExt cx="5995261" cy="1330832"/>
          </a:xfrm>
        </p:grpSpPr>
        <p:sp>
          <p:nvSpPr>
            <p:cNvPr id="125" name="Rounded Rectangle 2">
              <a:extLst>
                <a:ext uri="{FF2B5EF4-FFF2-40B4-BE49-F238E27FC236}">
                  <a16:creationId xmlns:a16="http://schemas.microsoft.com/office/drawing/2014/main" id="{B157357C-AA39-4509-AC3D-173CCAFFD720}"/>
                </a:ext>
              </a:extLst>
            </p:cNvPr>
            <p:cNvSpPr/>
            <p:nvPr/>
          </p:nvSpPr>
          <p:spPr>
            <a:xfrm>
              <a:off x="5742123" y="2729172"/>
              <a:ext cx="5992487" cy="1294914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object 17">
              <a:extLst>
                <a:ext uri="{FF2B5EF4-FFF2-40B4-BE49-F238E27FC236}">
                  <a16:creationId xmlns:a16="http://schemas.microsoft.com/office/drawing/2014/main" id="{FB8B2120-2871-4CF6-9B2F-BB35C7BF7388}"/>
                </a:ext>
              </a:extLst>
            </p:cNvPr>
            <p:cNvSpPr/>
            <p:nvPr/>
          </p:nvSpPr>
          <p:spPr>
            <a:xfrm>
              <a:off x="5838673" y="2999266"/>
              <a:ext cx="336167" cy="3077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  <p:pic>
          <p:nvPicPr>
            <p:cNvPr id="127" name="Graphic 126" descr="Closed book">
              <a:extLst>
                <a:ext uri="{FF2B5EF4-FFF2-40B4-BE49-F238E27FC236}">
                  <a16:creationId xmlns:a16="http://schemas.microsoft.com/office/drawing/2014/main" id="{0685B70C-166E-44EE-B146-B33E31531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69354" y="2910383"/>
              <a:ext cx="467532" cy="467532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EB2AFB7-C108-4DF7-B801-A428A1107B40}"/>
                </a:ext>
              </a:extLst>
            </p:cNvPr>
            <p:cNvSpPr txBox="1"/>
            <p:nvPr/>
          </p:nvSpPr>
          <p:spPr>
            <a:xfrm>
              <a:off x="6340913" y="3434632"/>
              <a:ext cx="1082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Rules Notebook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6CBC3CA-7421-43B9-B02D-C5953F41998D}"/>
                </a:ext>
              </a:extLst>
            </p:cNvPr>
            <p:cNvGrpSpPr/>
            <p:nvPr/>
          </p:nvGrpSpPr>
          <p:grpSpPr>
            <a:xfrm>
              <a:off x="9443746" y="2913684"/>
              <a:ext cx="1380300" cy="947051"/>
              <a:chOff x="10144542" y="3081542"/>
              <a:chExt cx="1380300" cy="947051"/>
            </a:xfrm>
          </p:grpSpPr>
          <p:grpSp>
            <p:nvGrpSpPr>
              <p:cNvPr id="146" name="Google Shape;5270;p185">
                <a:extLst>
                  <a:ext uri="{FF2B5EF4-FFF2-40B4-BE49-F238E27FC236}">
                    <a16:creationId xmlns:a16="http://schemas.microsoft.com/office/drawing/2014/main" id="{956D9F4E-6264-4F5B-A1B7-D1BD80C6D279}"/>
                  </a:ext>
                </a:extLst>
              </p:cNvPr>
              <p:cNvGrpSpPr/>
              <p:nvPr/>
            </p:nvGrpSpPr>
            <p:grpSpPr>
              <a:xfrm rot="1800372">
                <a:off x="10471955" y="3081542"/>
                <a:ext cx="538839" cy="582039"/>
                <a:chOff x="6281977" y="1925712"/>
                <a:chExt cx="653894" cy="706287"/>
              </a:xfrm>
            </p:grpSpPr>
            <p:sp>
              <p:nvSpPr>
                <p:cNvPr id="148" name="Google Shape;5271;p185">
                  <a:extLst>
                    <a:ext uri="{FF2B5EF4-FFF2-40B4-BE49-F238E27FC236}">
                      <a16:creationId xmlns:a16="http://schemas.microsoft.com/office/drawing/2014/main" id="{04F6EBC9-715A-44E3-A956-C4A709ED6DA2}"/>
                    </a:ext>
                  </a:extLst>
                </p:cNvPr>
                <p:cNvSpPr/>
                <p:nvPr/>
              </p:nvSpPr>
              <p:spPr>
                <a:xfrm rot="-5400000">
                  <a:off x="6261771" y="2000643"/>
                  <a:ext cx="651300" cy="557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1DB3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149" name="Google Shape;5272;p185">
                  <a:extLst>
                    <a:ext uri="{FF2B5EF4-FFF2-40B4-BE49-F238E27FC236}">
                      <a16:creationId xmlns:a16="http://schemas.microsoft.com/office/drawing/2014/main" id="{6DB3D72D-B043-4FDA-AEDE-73B4A207AA6E}"/>
                    </a:ext>
                  </a:extLst>
                </p:cNvPr>
                <p:cNvCxnSpPr>
                  <a:stCxn id="148" idx="3"/>
                  <a:endCxn id="148" idx="0"/>
                </p:cNvCxnSpPr>
                <p:nvPr/>
              </p:nvCxnSpPr>
              <p:spPr>
                <a:xfrm rot="8999203" flipH="1">
                  <a:off x="6424587" y="1997509"/>
                  <a:ext cx="325669" cy="56396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150" name="Google Shape;5273;p185">
                  <a:extLst>
                    <a:ext uri="{FF2B5EF4-FFF2-40B4-BE49-F238E27FC236}">
                      <a16:creationId xmlns:a16="http://schemas.microsoft.com/office/drawing/2014/main" id="{FD42088F-FB0C-4223-81AD-8BF0D8CCDA7A}"/>
                    </a:ext>
                  </a:extLst>
                </p:cNvPr>
                <p:cNvGrpSpPr/>
                <p:nvPr/>
              </p:nvGrpSpPr>
              <p:grpSpPr>
                <a:xfrm>
                  <a:off x="6515571" y="2053961"/>
                  <a:ext cx="420300" cy="521262"/>
                  <a:chOff x="6515571" y="2053458"/>
                  <a:chExt cx="420300" cy="521262"/>
                </a:xfrm>
              </p:grpSpPr>
              <p:cxnSp>
                <p:nvCxnSpPr>
                  <p:cNvPr id="163" name="Google Shape;5274;p185">
                    <a:extLst>
                      <a:ext uri="{FF2B5EF4-FFF2-40B4-BE49-F238E27FC236}">
                        <a16:creationId xmlns:a16="http://schemas.microsoft.com/office/drawing/2014/main" id="{0166159B-592E-4D4C-B8AD-3984B8DA3227}"/>
                      </a:ext>
                    </a:extLst>
                  </p:cNvPr>
                  <p:cNvCxnSpPr>
                    <a:stCxn id="148" idx="2"/>
                  </p:cNvCxnSpPr>
                  <p:nvPr/>
                </p:nvCxnSpPr>
                <p:spPr>
                  <a:xfrm rot="8999532">
                    <a:off x="6615947" y="2348037"/>
                    <a:ext cx="218948" cy="18426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4" name="Google Shape;5275;p185">
                    <a:extLst>
                      <a:ext uri="{FF2B5EF4-FFF2-40B4-BE49-F238E27FC236}">
                        <a16:creationId xmlns:a16="http://schemas.microsoft.com/office/drawing/2014/main" id="{736185E6-37D5-40FD-9E9E-F951F7253220}"/>
                      </a:ext>
                    </a:extLst>
                  </p:cNvPr>
                  <p:cNvCxnSpPr>
                    <a:stCxn id="148" idx="1"/>
                  </p:cNvCxnSpPr>
                  <p:nvPr/>
                </p:nvCxnSpPr>
                <p:spPr>
                  <a:xfrm rot="9000757">
                    <a:off x="6575964" y="2125091"/>
                    <a:ext cx="298914" cy="45435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" name="Google Shape;5276;p185">
                    <a:extLst>
                      <a:ext uri="{FF2B5EF4-FFF2-40B4-BE49-F238E27FC236}">
                        <a16:creationId xmlns:a16="http://schemas.microsoft.com/office/drawing/2014/main" id="{647E00A7-A105-4BCD-A7D4-AD73F0211638}"/>
                      </a:ext>
                    </a:extLst>
                  </p:cNvPr>
                  <p:cNvCxnSpPr>
                    <a:stCxn id="148" idx="1"/>
                  </p:cNvCxnSpPr>
                  <p:nvPr/>
                </p:nvCxnSpPr>
                <p:spPr>
                  <a:xfrm rot="-1800171" flipH="1">
                    <a:off x="6523239" y="2184667"/>
                    <a:ext cx="404965" cy="138983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51" name="Google Shape;5277;p185">
                  <a:extLst>
                    <a:ext uri="{FF2B5EF4-FFF2-40B4-BE49-F238E27FC236}">
                      <a16:creationId xmlns:a16="http://schemas.microsoft.com/office/drawing/2014/main" id="{9C1E9670-1A21-44FC-B0AD-9858C435F3B3}"/>
                    </a:ext>
                  </a:extLst>
                </p:cNvPr>
                <p:cNvGrpSpPr/>
                <p:nvPr/>
              </p:nvGrpSpPr>
              <p:grpSpPr>
                <a:xfrm flipH="1">
                  <a:off x="6304800" y="2093649"/>
                  <a:ext cx="281400" cy="372551"/>
                  <a:chOff x="6584956" y="2093146"/>
                  <a:chExt cx="281400" cy="372551"/>
                </a:xfrm>
              </p:grpSpPr>
              <p:cxnSp>
                <p:nvCxnSpPr>
                  <p:cNvPr id="160" name="Google Shape;5278;p185">
                    <a:extLst>
                      <a:ext uri="{FF2B5EF4-FFF2-40B4-BE49-F238E27FC236}">
                        <a16:creationId xmlns:a16="http://schemas.microsoft.com/office/drawing/2014/main" id="{67B8BFB7-A310-4727-9DCB-BE84F421741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84956" y="2415597"/>
                    <a:ext cx="281400" cy="501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1" name="Google Shape;5279;p185">
                    <a:extLst>
                      <a:ext uri="{FF2B5EF4-FFF2-40B4-BE49-F238E27FC236}">
                        <a16:creationId xmlns:a16="http://schemas.microsoft.com/office/drawing/2014/main" id="{026F4829-1DA8-49AF-B959-75AF898156C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84956" y="2093146"/>
                    <a:ext cx="281400" cy="110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2" name="Google Shape;5280;p185">
                    <a:extLst>
                      <a:ext uri="{FF2B5EF4-FFF2-40B4-BE49-F238E27FC236}">
                        <a16:creationId xmlns:a16="http://schemas.microsoft.com/office/drawing/2014/main" id="{44C785C6-C2F7-48B2-99A8-F006CA74A0B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84956" y="2093146"/>
                    <a:ext cx="281400" cy="322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1DB3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2" name="Google Shape;5281;p185">
                  <a:extLst>
                    <a:ext uri="{FF2B5EF4-FFF2-40B4-BE49-F238E27FC236}">
                      <a16:creationId xmlns:a16="http://schemas.microsoft.com/office/drawing/2014/main" id="{821987DF-9716-4C9A-8F28-FADE08F52BFC}"/>
                    </a:ext>
                  </a:extLst>
                </p:cNvPr>
                <p:cNvSpPr/>
                <p:nvPr/>
              </p:nvSpPr>
              <p:spPr>
                <a:xfrm>
                  <a:off x="6281977" y="2066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3" name="Google Shape;5282;p185">
                  <a:extLst>
                    <a:ext uri="{FF2B5EF4-FFF2-40B4-BE49-F238E27FC236}">
                      <a16:creationId xmlns:a16="http://schemas.microsoft.com/office/drawing/2014/main" id="{244CAA8E-7564-485A-B5CA-7B81908F19F1}"/>
                    </a:ext>
                  </a:extLst>
                </p:cNvPr>
                <p:cNvSpPr/>
                <p:nvPr/>
              </p:nvSpPr>
              <p:spPr>
                <a:xfrm>
                  <a:off x="6558202" y="2173362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4" name="Google Shape;5283;p185">
                  <a:extLst>
                    <a:ext uri="{FF2B5EF4-FFF2-40B4-BE49-F238E27FC236}">
                      <a16:creationId xmlns:a16="http://schemas.microsoft.com/office/drawing/2014/main" id="{0109B80F-994E-4372-A364-099AD35C91F0}"/>
                    </a:ext>
                  </a:extLst>
                </p:cNvPr>
                <p:cNvSpPr/>
                <p:nvPr/>
              </p:nvSpPr>
              <p:spPr>
                <a:xfrm>
                  <a:off x="6831252" y="2066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5" name="Google Shape;5284;p185">
                  <a:extLst>
                    <a:ext uri="{FF2B5EF4-FFF2-40B4-BE49-F238E27FC236}">
                      <a16:creationId xmlns:a16="http://schemas.microsoft.com/office/drawing/2014/main" id="{13F216DC-0213-4AD5-A22A-82F8B2647D37}"/>
                    </a:ext>
                  </a:extLst>
                </p:cNvPr>
                <p:cNvSpPr/>
                <p:nvPr/>
              </p:nvSpPr>
              <p:spPr>
                <a:xfrm>
                  <a:off x="6558202" y="23876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6" name="Google Shape;5285;p185">
                  <a:extLst>
                    <a:ext uri="{FF2B5EF4-FFF2-40B4-BE49-F238E27FC236}">
                      <a16:creationId xmlns:a16="http://schemas.microsoft.com/office/drawing/2014/main" id="{3CE07434-2F2A-4725-BB32-B4B5B40D9599}"/>
                    </a:ext>
                  </a:extLst>
                </p:cNvPr>
                <p:cNvSpPr/>
                <p:nvPr/>
              </p:nvSpPr>
              <p:spPr>
                <a:xfrm>
                  <a:off x="6834427" y="24384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7" name="Google Shape;5286;p185">
                  <a:extLst>
                    <a:ext uri="{FF2B5EF4-FFF2-40B4-BE49-F238E27FC236}">
                      <a16:creationId xmlns:a16="http://schemas.microsoft.com/office/drawing/2014/main" id="{C8251D18-3F10-4255-8AE6-B1D2E2B0FF88}"/>
                    </a:ext>
                  </a:extLst>
                </p:cNvPr>
                <p:cNvSpPr/>
                <p:nvPr/>
              </p:nvSpPr>
              <p:spPr>
                <a:xfrm>
                  <a:off x="6558202" y="2574999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8" name="Google Shape;5287;p185">
                  <a:extLst>
                    <a:ext uri="{FF2B5EF4-FFF2-40B4-BE49-F238E27FC236}">
                      <a16:creationId xmlns:a16="http://schemas.microsoft.com/office/drawing/2014/main" id="{032649E3-17AD-418C-A955-23ABF8A7CAB4}"/>
                    </a:ext>
                  </a:extLst>
                </p:cNvPr>
                <p:cNvSpPr/>
                <p:nvPr/>
              </p:nvSpPr>
              <p:spPr>
                <a:xfrm>
                  <a:off x="6291502" y="2438474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9" name="Google Shape;5288;p185">
                  <a:extLst>
                    <a:ext uri="{FF2B5EF4-FFF2-40B4-BE49-F238E27FC236}">
                      <a16:creationId xmlns:a16="http://schemas.microsoft.com/office/drawing/2014/main" id="{EBF77165-B93C-459C-923B-D9184C58738A}"/>
                    </a:ext>
                  </a:extLst>
                </p:cNvPr>
                <p:cNvSpPr/>
                <p:nvPr/>
              </p:nvSpPr>
              <p:spPr>
                <a:xfrm>
                  <a:off x="6558202" y="1925712"/>
                  <a:ext cx="57000" cy="57000"/>
                </a:xfrm>
                <a:prstGeom prst="ellipse">
                  <a:avLst/>
                </a:prstGeom>
                <a:solidFill>
                  <a:srgbClr val="1DB3E8"/>
                </a:solidFill>
                <a:ln>
                  <a:noFill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47" name="Google Shape;5259;p185">
                <a:extLst>
                  <a:ext uri="{FF2B5EF4-FFF2-40B4-BE49-F238E27FC236}">
                    <a16:creationId xmlns:a16="http://schemas.microsoft.com/office/drawing/2014/main" id="{5C71D12D-0A0A-4B25-AF01-9308E6C4B849}"/>
                  </a:ext>
                </a:extLst>
              </p:cNvPr>
              <p:cNvSpPr txBox="1"/>
              <p:nvPr/>
            </p:nvSpPr>
            <p:spPr>
              <a:xfrm>
                <a:off x="10144542" y="3666493"/>
                <a:ext cx="1380300" cy="3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and </a:t>
                </a:r>
                <a:b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Manage Model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76B986A-E102-4E30-A7FE-BF35B618FA4E}"/>
                </a:ext>
              </a:extLst>
            </p:cNvPr>
            <p:cNvGrpSpPr/>
            <p:nvPr/>
          </p:nvGrpSpPr>
          <p:grpSpPr>
            <a:xfrm>
              <a:off x="11013711" y="2845753"/>
              <a:ext cx="720900" cy="951828"/>
              <a:chOff x="10901094" y="2927952"/>
              <a:chExt cx="720900" cy="951828"/>
            </a:xfrm>
          </p:grpSpPr>
          <p:sp>
            <p:nvSpPr>
              <p:cNvPr id="139" name="Google Shape;5260;p185">
                <a:extLst>
                  <a:ext uri="{FF2B5EF4-FFF2-40B4-BE49-F238E27FC236}">
                    <a16:creationId xmlns:a16="http://schemas.microsoft.com/office/drawing/2014/main" id="{48FAC9A0-3A20-47A4-96D7-0CAC990B8008}"/>
                  </a:ext>
                </a:extLst>
              </p:cNvPr>
              <p:cNvSpPr txBox="1"/>
              <p:nvPr/>
            </p:nvSpPr>
            <p:spPr>
              <a:xfrm>
                <a:off x="10901094" y="3517680"/>
                <a:ext cx="720900" cy="3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Image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40" name="Google Shape;5289;p185">
                <a:extLst>
                  <a:ext uri="{FF2B5EF4-FFF2-40B4-BE49-F238E27FC236}">
                    <a16:creationId xmlns:a16="http://schemas.microsoft.com/office/drawing/2014/main" id="{41089413-F402-441B-9957-E0614DD4134F}"/>
                  </a:ext>
                </a:extLst>
              </p:cNvPr>
              <p:cNvGrpSpPr/>
              <p:nvPr/>
            </p:nvGrpSpPr>
            <p:grpSpPr>
              <a:xfrm>
                <a:off x="10978585" y="2927952"/>
                <a:ext cx="577880" cy="456901"/>
                <a:chOff x="967154" y="1481462"/>
                <a:chExt cx="5331000" cy="4214950"/>
              </a:xfrm>
            </p:grpSpPr>
            <p:cxnSp>
              <p:nvCxnSpPr>
                <p:cNvPr id="141" name="Google Shape;5290;p185">
                  <a:extLst>
                    <a:ext uri="{FF2B5EF4-FFF2-40B4-BE49-F238E27FC236}">
                      <a16:creationId xmlns:a16="http://schemas.microsoft.com/office/drawing/2014/main" id="{D4B12634-D04D-4AEE-AE8D-1F98D135AFEA}"/>
                    </a:ext>
                  </a:extLst>
                </p:cNvPr>
                <p:cNvCxnSpPr/>
                <p:nvPr/>
              </p:nvCxnSpPr>
              <p:spPr>
                <a:xfrm>
                  <a:off x="967154" y="5696412"/>
                  <a:ext cx="53310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42" name="Google Shape;5291;p185">
                  <a:extLst>
                    <a:ext uri="{FF2B5EF4-FFF2-40B4-BE49-F238E27FC236}">
                      <a16:creationId xmlns:a16="http://schemas.microsoft.com/office/drawing/2014/main" id="{EBAF4AB4-B6A7-492F-BA4F-E079002B7EF7}"/>
                    </a:ext>
                  </a:extLst>
                </p:cNvPr>
                <p:cNvSpPr/>
                <p:nvPr/>
              </p:nvSpPr>
              <p:spPr>
                <a:xfrm>
                  <a:off x="1286608" y="2696308"/>
                  <a:ext cx="2793000" cy="3000000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3" name="Google Shape;5292;p185">
                  <a:extLst>
                    <a:ext uri="{FF2B5EF4-FFF2-40B4-BE49-F238E27FC236}">
                      <a16:creationId xmlns:a16="http://schemas.microsoft.com/office/drawing/2014/main" id="{DF5D59AE-19E2-42EA-B781-B0C9F3E1C3AF}"/>
                    </a:ext>
                  </a:extLst>
                </p:cNvPr>
                <p:cNvSpPr/>
                <p:nvPr/>
              </p:nvSpPr>
              <p:spPr>
                <a:xfrm>
                  <a:off x="2225919" y="4700954"/>
                  <a:ext cx="914400" cy="995400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4" name="Google Shape;5293;p185">
                  <a:extLst>
                    <a:ext uri="{FF2B5EF4-FFF2-40B4-BE49-F238E27FC236}">
                      <a16:creationId xmlns:a16="http://schemas.microsoft.com/office/drawing/2014/main" id="{C55DABD1-10E6-47BB-92A2-AF6C376102EA}"/>
                    </a:ext>
                  </a:extLst>
                </p:cNvPr>
                <p:cNvSpPr/>
                <p:nvPr/>
              </p:nvSpPr>
              <p:spPr>
                <a:xfrm>
                  <a:off x="3301093" y="1481462"/>
                  <a:ext cx="2669594" cy="4214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2937" h="4214948" extrusionOk="0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5" name="Google Shape;5294;p185">
                  <a:extLst>
                    <a:ext uri="{FF2B5EF4-FFF2-40B4-BE49-F238E27FC236}">
                      <a16:creationId xmlns:a16="http://schemas.microsoft.com/office/drawing/2014/main" id="{863D0D19-08FC-4B4B-80CF-AD397065E540}"/>
                    </a:ext>
                  </a:extLst>
                </p:cNvPr>
                <p:cNvSpPr/>
                <p:nvPr/>
              </p:nvSpPr>
              <p:spPr>
                <a:xfrm>
                  <a:off x="4427765" y="4700955"/>
                  <a:ext cx="647700" cy="9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700" h="1831521" extrusionOk="0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2700" cap="flat" cmpd="sng">
                  <a:solidFill>
                    <a:srgbClr val="1DB3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275" tIns="143400" rIns="179275" bIns="143400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7865373-60E6-4931-BE9C-04EDF0CDD2A4}"/>
                </a:ext>
              </a:extLst>
            </p:cNvPr>
            <p:cNvSpPr txBox="1"/>
            <p:nvPr/>
          </p:nvSpPr>
          <p:spPr>
            <a:xfrm>
              <a:off x="7217404" y="3439880"/>
              <a:ext cx="1082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</a:rPr>
                <a:t>Statistical Analysis </a:t>
              </a:r>
            </a:p>
          </p:txBody>
        </p:sp>
        <p:pic>
          <p:nvPicPr>
            <p:cNvPr id="132" name="Graphic 131" descr="Gears">
              <a:extLst>
                <a:ext uri="{FF2B5EF4-FFF2-40B4-BE49-F238E27FC236}">
                  <a16:creationId xmlns:a16="http://schemas.microsoft.com/office/drawing/2014/main" id="{106FC1DA-3A80-4903-8FC7-94A8578B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57040" y="2910383"/>
              <a:ext cx="497910" cy="497910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9D3A84B-B8A1-460B-B669-0DD8440F8BDA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46" y="3159338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681F420-8BBB-4948-8B6A-7D11395B2974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86" y="3178923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38DD15E-DFCC-478E-A81F-A64A03E19408}"/>
                </a:ext>
              </a:extLst>
            </p:cNvPr>
            <p:cNvCxnSpPr>
              <a:cxnSpLocks/>
            </p:cNvCxnSpPr>
            <p:nvPr/>
          </p:nvCxnSpPr>
          <p:spPr>
            <a:xfrm>
              <a:off x="7914451" y="3202286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826899C-87C3-4D2B-B587-5ABBD063238E}"/>
                </a:ext>
              </a:extLst>
            </p:cNvPr>
            <p:cNvCxnSpPr>
              <a:cxnSpLocks/>
            </p:cNvCxnSpPr>
            <p:nvPr/>
          </p:nvCxnSpPr>
          <p:spPr>
            <a:xfrm>
              <a:off x="9204573" y="3202286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C6ADDB6-E096-4DAB-9871-20954A16709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1389" y="3179550"/>
              <a:ext cx="41953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4E97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659C3AB-612E-4686-8D20-8C1B05236E89}"/>
                </a:ext>
              </a:extLst>
            </p:cNvPr>
            <p:cNvSpPr/>
            <p:nvPr/>
          </p:nvSpPr>
          <p:spPr>
            <a:xfrm>
              <a:off x="5739350" y="2693254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Analytics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001E524-8414-468C-90C4-F1C2C62D5561}"/>
              </a:ext>
            </a:extLst>
          </p:cNvPr>
          <p:cNvGrpSpPr/>
          <p:nvPr/>
        </p:nvGrpSpPr>
        <p:grpSpPr>
          <a:xfrm>
            <a:off x="5775580" y="4498049"/>
            <a:ext cx="5992487" cy="649706"/>
            <a:chOff x="5763611" y="4076018"/>
            <a:chExt cx="5992487" cy="649706"/>
          </a:xfrm>
        </p:grpSpPr>
        <p:sp>
          <p:nvSpPr>
            <p:cNvPr id="167" name="Rounded Rectangle 2">
              <a:extLst>
                <a:ext uri="{FF2B5EF4-FFF2-40B4-BE49-F238E27FC236}">
                  <a16:creationId xmlns:a16="http://schemas.microsoft.com/office/drawing/2014/main" id="{57F376AF-3B5D-4E80-88AC-001D3713564A}"/>
                </a:ext>
              </a:extLst>
            </p:cNvPr>
            <p:cNvSpPr/>
            <p:nvPr/>
          </p:nvSpPr>
          <p:spPr>
            <a:xfrm>
              <a:off x="5763611" y="4078267"/>
              <a:ext cx="5992487" cy="647457"/>
            </a:xfrm>
            <a:prstGeom prst="roundRect">
              <a:avLst>
                <a:gd name="adj" fmla="val 5431"/>
              </a:avLst>
            </a:prstGeom>
            <a:solidFill>
              <a:srgbClr val="FFFFFF"/>
            </a:solidFill>
            <a:ln w="12700" cap="flat" cmpd="sng" algn="ctr">
              <a:solidFill>
                <a:srgbClr val="1DB3E8">
                  <a:lumMod val="60000"/>
                  <a:lumOff val="4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Rounded Rectangle 18">
              <a:extLst>
                <a:ext uri="{FF2B5EF4-FFF2-40B4-BE49-F238E27FC236}">
                  <a16:creationId xmlns:a16="http://schemas.microsoft.com/office/drawing/2014/main" id="{8C0509A8-7C9A-480B-A5B2-765D3734850F}"/>
                </a:ext>
              </a:extLst>
            </p:cNvPr>
            <p:cNvSpPr/>
            <p:nvPr/>
          </p:nvSpPr>
          <p:spPr>
            <a:xfrm>
              <a:off x="5870198" y="4340173"/>
              <a:ext cx="1458685" cy="243113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Rounded Rectangle 18">
              <a:extLst>
                <a:ext uri="{FF2B5EF4-FFF2-40B4-BE49-F238E27FC236}">
                  <a16:creationId xmlns:a16="http://schemas.microsoft.com/office/drawing/2014/main" id="{B4CFD052-2554-4D63-B05C-AA95A9BCD006}"/>
                </a:ext>
              </a:extLst>
            </p:cNvPr>
            <p:cNvSpPr/>
            <p:nvPr/>
          </p:nvSpPr>
          <p:spPr>
            <a:xfrm>
              <a:off x="7700933" y="4325310"/>
              <a:ext cx="814093" cy="257976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Rounded Rectangle 18">
              <a:extLst>
                <a:ext uri="{FF2B5EF4-FFF2-40B4-BE49-F238E27FC236}">
                  <a16:creationId xmlns:a16="http://schemas.microsoft.com/office/drawing/2014/main" id="{3E2B9F65-E75E-4220-BD94-C2CB3D8F54E3}"/>
                </a:ext>
              </a:extLst>
            </p:cNvPr>
            <p:cNvSpPr/>
            <p:nvPr/>
          </p:nvSpPr>
          <p:spPr>
            <a:xfrm>
              <a:off x="8724176" y="4308483"/>
              <a:ext cx="1282429" cy="273838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F68C9DD-9DB7-4B6E-B3E1-954AC40C1875}"/>
                </a:ext>
              </a:extLst>
            </p:cNvPr>
            <p:cNvSpPr/>
            <p:nvPr/>
          </p:nvSpPr>
          <p:spPr>
            <a:xfrm>
              <a:off x="5846243" y="4392353"/>
              <a:ext cx="217232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Data frames/ SQL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A4816B7-3A75-4B23-BBB5-780FB60608BA}"/>
                </a:ext>
              </a:extLst>
            </p:cNvPr>
            <p:cNvSpPr/>
            <p:nvPr/>
          </p:nvSpPr>
          <p:spPr>
            <a:xfrm>
              <a:off x="7766665" y="4337065"/>
              <a:ext cx="7120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RDD API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52BB185-D6DA-4EBE-A2A0-151012241931}"/>
                </a:ext>
              </a:extLst>
            </p:cNvPr>
            <p:cNvSpPr/>
            <p:nvPr/>
          </p:nvSpPr>
          <p:spPr>
            <a:xfrm>
              <a:off x="8733809" y="4342121"/>
              <a:ext cx="865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Spark Core</a:t>
              </a:r>
            </a:p>
          </p:txBody>
        </p:sp>
        <p:sp>
          <p:nvSpPr>
            <p:cNvPr id="174" name="Rounded Rectangle 18">
              <a:extLst>
                <a:ext uri="{FF2B5EF4-FFF2-40B4-BE49-F238E27FC236}">
                  <a16:creationId xmlns:a16="http://schemas.microsoft.com/office/drawing/2014/main" id="{8F55A8F8-6B8A-4B3B-A195-67150205C97A}"/>
                </a:ext>
              </a:extLst>
            </p:cNvPr>
            <p:cNvSpPr/>
            <p:nvPr/>
          </p:nvSpPr>
          <p:spPr>
            <a:xfrm>
              <a:off x="10144425" y="4307177"/>
              <a:ext cx="1282429" cy="273838"/>
            </a:xfrm>
            <a:prstGeom prst="roundRect">
              <a:avLst>
                <a:gd name="adj" fmla="val 9204"/>
              </a:avLst>
            </a:prstGeom>
            <a:solidFill>
              <a:srgbClr val="1DB3E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sx="104000" sy="104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2F86D37-570A-42E2-A917-F07844E74628}"/>
                </a:ext>
              </a:extLst>
            </p:cNvPr>
            <p:cNvSpPr/>
            <p:nvPr/>
          </p:nvSpPr>
          <p:spPr>
            <a:xfrm>
              <a:off x="10191522" y="4327984"/>
              <a:ext cx="78098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Rest APIs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9AD2864-937F-4332-9C7C-B0F24D4FD0A9}"/>
                </a:ext>
              </a:extLst>
            </p:cNvPr>
            <p:cNvSpPr/>
            <p:nvPr/>
          </p:nvSpPr>
          <p:spPr>
            <a:xfrm>
              <a:off x="5791639" y="4076018"/>
              <a:ext cx="26997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Optimized Databricks runtime engine</a:t>
              </a: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3DF0769-60C7-49E5-9FD3-750E986D3CE7}"/>
              </a:ext>
            </a:extLst>
          </p:cNvPr>
          <p:cNvSpPr/>
          <p:nvPr/>
        </p:nvSpPr>
        <p:spPr>
          <a:xfrm>
            <a:off x="7557954" y="5044438"/>
            <a:ext cx="2053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Analytical sandbox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1315F48-88A9-4B6A-8823-3C205DFE998F}"/>
              </a:ext>
            </a:extLst>
          </p:cNvPr>
          <p:cNvGrpSpPr/>
          <p:nvPr/>
        </p:nvGrpSpPr>
        <p:grpSpPr>
          <a:xfrm>
            <a:off x="8071859" y="3225041"/>
            <a:ext cx="1511196" cy="1264905"/>
            <a:chOff x="8962350" y="2625044"/>
            <a:chExt cx="1511196" cy="126490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7D793D41-BA2A-4292-903B-667276DB004C}"/>
                </a:ext>
              </a:extLst>
            </p:cNvPr>
            <p:cNvGrpSpPr/>
            <p:nvPr/>
          </p:nvGrpSpPr>
          <p:grpSpPr>
            <a:xfrm>
              <a:off x="9231445" y="2625044"/>
              <a:ext cx="976831" cy="1264905"/>
              <a:chOff x="8880041" y="2585035"/>
              <a:chExt cx="976831" cy="1264905"/>
            </a:xfrm>
          </p:grpSpPr>
          <p:grpSp>
            <p:nvGrpSpPr>
              <p:cNvPr id="181" name="Google Shape;5307;p185">
                <a:extLst>
                  <a:ext uri="{FF2B5EF4-FFF2-40B4-BE49-F238E27FC236}">
                    <a16:creationId xmlns:a16="http://schemas.microsoft.com/office/drawing/2014/main" id="{B7CE6091-AC48-4A8D-B79A-B48A01332577}"/>
                  </a:ext>
                </a:extLst>
              </p:cNvPr>
              <p:cNvGrpSpPr/>
              <p:nvPr/>
            </p:nvGrpSpPr>
            <p:grpSpPr>
              <a:xfrm rot="1758122">
                <a:off x="8880041" y="2788799"/>
                <a:ext cx="976831" cy="1061141"/>
                <a:chOff x="8417056" y="55438"/>
                <a:chExt cx="1951666" cy="2132058"/>
              </a:xfrm>
            </p:grpSpPr>
            <p:sp>
              <p:nvSpPr>
                <p:cNvPr id="183" name="Google Shape;5308;p185">
                  <a:extLst>
                    <a:ext uri="{FF2B5EF4-FFF2-40B4-BE49-F238E27FC236}">
                      <a16:creationId xmlns:a16="http://schemas.microsoft.com/office/drawing/2014/main" id="{0126EC73-7023-4A5E-AA1D-5675D6A91F85}"/>
                    </a:ext>
                  </a:extLst>
                </p:cNvPr>
                <p:cNvSpPr/>
                <p:nvPr/>
              </p:nvSpPr>
              <p:spPr>
                <a:xfrm>
                  <a:off x="8417056" y="55438"/>
                  <a:ext cx="1184980" cy="1293909"/>
                </a:xfrm>
                <a:prstGeom prst="ellipse">
                  <a:avLst/>
                </a:prstGeom>
                <a:noFill/>
                <a:ln w="12700" cap="sq" cmpd="sng">
                  <a:solidFill>
                    <a:srgbClr val="1DB3E8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4" name="Google Shape;5309;p185">
                  <a:extLst>
                    <a:ext uri="{FF2B5EF4-FFF2-40B4-BE49-F238E27FC236}">
                      <a16:creationId xmlns:a16="http://schemas.microsoft.com/office/drawing/2014/main" id="{A6155F72-2BA9-4702-955A-CFE2153D9658}"/>
                    </a:ext>
                  </a:extLst>
                </p:cNvPr>
                <p:cNvSpPr/>
                <p:nvPr/>
              </p:nvSpPr>
              <p:spPr>
                <a:xfrm>
                  <a:off x="9715808" y="428487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5" name="Google Shape;5310;p185">
                  <a:extLst>
                    <a:ext uri="{FF2B5EF4-FFF2-40B4-BE49-F238E27FC236}">
                      <a16:creationId xmlns:a16="http://schemas.microsoft.com/office/drawing/2014/main" id="{1A82203E-90F0-4465-9D7A-F8B869E044F3}"/>
                    </a:ext>
                  </a:extLst>
                </p:cNvPr>
                <p:cNvSpPr/>
                <p:nvPr/>
              </p:nvSpPr>
              <p:spPr>
                <a:xfrm>
                  <a:off x="8588574" y="935160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6" name="Google Shape;5311;p185">
                  <a:extLst>
                    <a:ext uri="{FF2B5EF4-FFF2-40B4-BE49-F238E27FC236}">
                      <a16:creationId xmlns:a16="http://schemas.microsoft.com/office/drawing/2014/main" id="{8A8AE95A-16D4-48D6-B596-3B703EAC5403}"/>
                    </a:ext>
                  </a:extLst>
                </p:cNvPr>
                <p:cNvSpPr/>
                <p:nvPr/>
              </p:nvSpPr>
              <p:spPr>
                <a:xfrm>
                  <a:off x="9156857" y="1957996"/>
                  <a:ext cx="203100" cy="229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7" name="Google Shape;5312;p185">
                  <a:extLst>
                    <a:ext uri="{FF2B5EF4-FFF2-40B4-BE49-F238E27FC236}">
                      <a16:creationId xmlns:a16="http://schemas.microsoft.com/office/drawing/2014/main" id="{3A61C08C-111C-4724-A6AB-F2AA46BB6AFC}"/>
                    </a:ext>
                  </a:extLst>
                </p:cNvPr>
                <p:cNvSpPr/>
                <p:nvPr/>
              </p:nvSpPr>
              <p:spPr>
                <a:xfrm>
                  <a:off x="10165622" y="1425236"/>
                  <a:ext cx="203100" cy="166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8" name="Google Shape;5313;p185">
                  <a:extLst>
                    <a:ext uri="{FF2B5EF4-FFF2-40B4-BE49-F238E27FC236}">
                      <a16:creationId xmlns:a16="http://schemas.microsoft.com/office/drawing/2014/main" id="{E33B926D-E565-48CE-84C6-E0BF545A6CE0}"/>
                    </a:ext>
                  </a:extLst>
                </p:cNvPr>
                <p:cNvSpPr/>
                <p:nvPr/>
              </p:nvSpPr>
              <p:spPr>
                <a:xfrm rot="965449" flipH="1">
                  <a:off x="9787763" y="434146"/>
                  <a:ext cx="67874" cy="15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" name="Google Shape;5314;p185">
                  <a:extLst>
                    <a:ext uri="{FF2B5EF4-FFF2-40B4-BE49-F238E27FC236}">
                      <a16:creationId xmlns:a16="http://schemas.microsoft.com/office/drawing/2014/main" id="{14C64681-E929-4E99-A158-46831E10BDF9}"/>
                    </a:ext>
                  </a:extLst>
                </p:cNvPr>
                <p:cNvSpPr/>
                <p:nvPr/>
              </p:nvSpPr>
              <p:spPr>
                <a:xfrm rot="-9333363" flipH="1">
                  <a:off x="9210282" y="1956025"/>
                  <a:ext cx="68191" cy="152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0" name="Google Shape;5315;p185">
                  <a:extLst>
                    <a:ext uri="{FF2B5EF4-FFF2-40B4-BE49-F238E27FC236}">
                      <a16:creationId xmlns:a16="http://schemas.microsoft.com/office/drawing/2014/main" id="{466DF916-7038-44BB-A49D-E4F9F8007D4C}"/>
                    </a:ext>
                  </a:extLst>
                </p:cNvPr>
                <p:cNvSpPr/>
                <p:nvPr/>
              </p:nvSpPr>
              <p:spPr>
                <a:xfrm rot="6696332" flipH="1">
                  <a:off x="10232130" y="1446246"/>
                  <a:ext cx="68119" cy="152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1" name="Google Shape;5316;p185">
                  <a:extLst>
                    <a:ext uri="{FF2B5EF4-FFF2-40B4-BE49-F238E27FC236}">
                      <a16:creationId xmlns:a16="http://schemas.microsoft.com/office/drawing/2014/main" id="{D7BCAF40-D211-4EBA-90C6-19A69585EF13}"/>
                    </a:ext>
                  </a:extLst>
                </p:cNvPr>
                <p:cNvSpPr/>
                <p:nvPr/>
              </p:nvSpPr>
              <p:spPr>
                <a:xfrm rot="-4033056" flipH="1">
                  <a:off x="8689117" y="934825"/>
                  <a:ext cx="68012" cy="15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B0B0B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182" name="Graphic 181" descr="Atom">
                <a:extLst>
                  <a:ext uri="{FF2B5EF4-FFF2-40B4-BE49-F238E27FC236}">
                    <a16:creationId xmlns:a16="http://schemas.microsoft.com/office/drawing/2014/main" id="{C8884B0F-7A2C-4600-8E75-7C8F44196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028327" y="2585035"/>
                <a:ext cx="523220" cy="523220"/>
              </a:xfrm>
              <a:prstGeom prst="rect">
                <a:avLst/>
              </a:prstGeom>
            </p:spPr>
          </p:pic>
        </p:grpSp>
        <p:sp>
          <p:nvSpPr>
            <p:cNvPr id="180" name="Google Shape;5317;p185">
              <a:extLst>
                <a:ext uri="{FF2B5EF4-FFF2-40B4-BE49-F238E27FC236}">
                  <a16:creationId xmlns:a16="http://schemas.microsoft.com/office/drawing/2014/main" id="{A4580B16-C5BB-4C6D-ABC1-3B24CF3A734F}"/>
                </a:ext>
              </a:extLst>
            </p:cNvPr>
            <p:cNvSpPr txBox="1"/>
            <p:nvPr/>
          </p:nvSpPr>
          <p:spPr>
            <a:xfrm>
              <a:off x="8962350" y="3365619"/>
              <a:ext cx="1511196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Train &amp;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Test Model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05401F47-973A-4436-8452-527488B2D70A}"/>
              </a:ext>
            </a:extLst>
          </p:cNvPr>
          <p:cNvSpPr txBox="1"/>
          <p:nvPr/>
        </p:nvSpPr>
        <p:spPr>
          <a:xfrm>
            <a:off x="5565973" y="3862257"/>
            <a:ext cx="117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Quattrocento Sans"/>
              </a:rPr>
              <a:t>Databricks Notebook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65D9FD7-89A5-4E6E-8BD0-5DB9A385732C}"/>
              </a:ext>
            </a:extLst>
          </p:cNvPr>
          <p:cNvCxnSpPr>
            <a:cxnSpLocks/>
          </p:cNvCxnSpPr>
          <p:nvPr/>
        </p:nvCxnSpPr>
        <p:spPr>
          <a:xfrm flipV="1">
            <a:off x="5387950" y="3632569"/>
            <a:ext cx="288753" cy="6184"/>
          </a:xfrm>
          <a:prstGeom prst="straightConnector1">
            <a:avLst/>
          </a:prstGeom>
          <a:noFill/>
          <a:ln w="9525" cap="flat" cmpd="sng" algn="ctr">
            <a:solidFill>
              <a:srgbClr val="A84E97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080FC68-7916-484B-A7D1-889B7EDAFC87}"/>
              </a:ext>
            </a:extLst>
          </p:cNvPr>
          <p:cNvCxnSpPr>
            <a:cxnSpLocks/>
          </p:cNvCxnSpPr>
          <p:nvPr/>
        </p:nvCxnSpPr>
        <p:spPr>
          <a:xfrm>
            <a:off x="11216911" y="5292769"/>
            <a:ext cx="0" cy="213379"/>
          </a:xfrm>
          <a:prstGeom prst="straightConnector1">
            <a:avLst/>
          </a:prstGeom>
          <a:noFill/>
          <a:ln w="9525" cap="flat" cmpd="sng" algn="ctr">
            <a:solidFill>
              <a:srgbClr val="A84E97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36E016BD-501A-4543-8CF9-0EA6A7230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9430" y="2881479"/>
            <a:ext cx="206704" cy="218629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4D31C62-713D-4F0A-924A-699F531FC3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3961" y="5217533"/>
            <a:ext cx="206704" cy="218629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1331B50-97AA-42E6-92C8-4482FB6242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9430" y="6256642"/>
            <a:ext cx="206704" cy="218629"/>
          </a:xfrm>
          <a:prstGeom prst="rect">
            <a:avLst/>
          </a:prstGeom>
        </p:spPr>
      </p:pic>
      <p:sp>
        <p:nvSpPr>
          <p:cNvPr id="198" name="object 17">
            <a:extLst>
              <a:ext uri="{FF2B5EF4-FFF2-40B4-BE49-F238E27FC236}">
                <a16:creationId xmlns:a16="http://schemas.microsoft.com/office/drawing/2014/main" id="{C58D11F5-9921-49A6-91F3-06E111665893}"/>
              </a:ext>
            </a:extLst>
          </p:cNvPr>
          <p:cNvSpPr/>
          <p:nvPr/>
        </p:nvSpPr>
        <p:spPr>
          <a:xfrm>
            <a:off x="11768067" y="1707770"/>
            <a:ext cx="336167" cy="307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545FB9C-23E3-48C4-83F9-D871C4444A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81699" y="2361582"/>
            <a:ext cx="657396" cy="36118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62A98AA8-0F9A-428F-9807-5F7D4830AA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81985" y="2691462"/>
            <a:ext cx="384718" cy="3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Rule Notebooks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79F0BA4-563A-43A2-8E89-993CEC5DBCC0}"/>
              </a:ext>
            </a:extLst>
          </p:cNvPr>
          <p:cNvGrpSpPr/>
          <p:nvPr/>
        </p:nvGrpSpPr>
        <p:grpSpPr>
          <a:xfrm>
            <a:off x="594498" y="1200959"/>
            <a:ext cx="10865706" cy="4808448"/>
            <a:chOff x="383059" y="649869"/>
            <a:chExt cx="11100486" cy="5011195"/>
          </a:xfrm>
        </p:grpSpPr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A1C5DA12-F19A-4FB3-AEC8-515F34A13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08" y="1532581"/>
              <a:ext cx="893201" cy="1655763"/>
            </a:xfrm>
            <a:custGeom>
              <a:avLst/>
              <a:gdLst>
                <a:gd name="T0" fmla="*/ 375 w 750"/>
                <a:gd name="T1" fmla="*/ 0 h 1043"/>
                <a:gd name="T2" fmla="*/ 646 w 750"/>
                <a:gd name="T3" fmla="*/ 271 h 1043"/>
                <a:gd name="T4" fmla="*/ 675 w 750"/>
                <a:gd name="T5" fmla="*/ 304 h 1043"/>
                <a:gd name="T6" fmla="*/ 700 w 750"/>
                <a:gd name="T7" fmla="*/ 340 h 1043"/>
                <a:gd name="T8" fmla="*/ 720 w 750"/>
                <a:gd name="T9" fmla="*/ 379 h 1043"/>
                <a:gd name="T10" fmla="*/ 734 w 750"/>
                <a:gd name="T11" fmla="*/ 418 h 1043"/>
                <a:gd name="T12" fmla="*/ 745 w 750"/>
                <a:gd name="T13" fmla="*/ 459 h 1043"/>
                <a:gd name="T14" fmla="*/ 750 w 750"/>
                <a:gd name="T15" fmla="*/ 501 h 1043"/>
                <a:gd name="T16" fmla="*/ 750 w 750"/>
                <a:gd name="T17" fmla="*/ 543 h 1043"/>
                <a:gd name="T18" fmla="*/ 745 w 750"/>
                <a:gd name="T19" fmla="*/ 584 h 1043"/>
                <a:gd name="T20" fmla="*/ 734 w 750"/>
                <a:gd name="T21" fmla="*/ 625 h 1043"/>
                <a:gd name="T22" fmla="*/ 720 w 750"/>
                <a:gd name="T23" fmla="*/ 665 h 1043"/>
                <a:gd name="T24" fmla="*/ 700 w 750"/>
                <a:gd name="T25" fmla="*/ 703 h 1043"/>
                <a:gd name="T26" fmla="*/ 675 w 750"/>
                <a:gd name="T27" fmla="*/ 739 h 1043"/>
                <a:gd name="T28" fmla="*/ 646 w 750"/>
                <a:gd name="T29" fmla="*/ 773 h 1043"/>
                <a:gd name="T30" fmla="*/ 375 w 750"/>
                <a:gd name="T31" fmla="*/ 1043 h 1043"/>
                <a:gd name="T32" fmla="*/ 104 w 750"/>
                <a:gd name="T33" fmla="*/ 773 h 1043"/>
                <a:gd name="T34" fmla="*/ 75 w 750"/>
                <a:gd name="T35" fmla="*/ 739 h 1043"/>
                <a:gd name="T36" fmla="*/ 50 w 750"/>
                <a:gd name="T37" fmla="*/ 703 h 1043"/>
                <a:gd name="T38" fmla="*/ 30 w 750"/>
                <a:gd name="T39" fmla="*/ 665 h 1043"/>
                <a:gd name="T40" fmla="*/ 16 w 750"/>
                <a:gd name="T41" fmla="*/ 625 h 1043"/>
                <a:gd name="T42" fmla="*/ 5 w 750"/>
                <a:gd name="T43" fmla="*/ 584 h 1043"/>
                <a:gd name="T44" fmla="*/ 0 w 750"/>
                <a:gd name="T45" fmla="*/ 543 h 1043"/>
                <a:gd name="T46" fmla="*/ 0 w 750"/>
                <a:gd name="T47" fmla="*/ 501 h 1043"/>
                <a:gd name="T48" fmla="*/ 5 w 750"/>
                <a:gd name="T49" fmla="*/ 459 h 1043"/>
                <a:gd name="T50" fmla="*/ 16 w 750"/>
                <a:gd name="T51" fmla="*/ 418 h 1043"/>
                <a:gd name="T52" fmla="*/ 30 w 750"/>
                <a:gd name="T53" fmla="*/ 379 h 1043"/>
                <a:gd name="T54" fmla="*/ 50 w 750"/>
                <a:gd name="T55" fmla="*/ 340 h 1043"/>
                <a:gd name="T56" fmla="*/ 75 w 750"/>
                <a:gd name="T57" fmla="*/ 304 h 1043"/>
                <a:gd name="T58" fmla="*/ 104 w 750"/>
                <a:gd name="T59" fmla="*/ 271 h 1043"/>
                <a:gd name="T60" fmla="*/ 375 w 750"/>
                <a:gd name="T6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0" h="1043">
                  <a:moveTo>
                    <a:pt x="375" y="0"/>
                  </a:moveTo>
                  <a:lnTo>
                    <a:pt x="646" y="271"/>
                  </a:lnTo>
                  <a:lnTo>
                    <a:pt x="675" y="304"/>
                  </a:lnTo>
                  <a:lnTo>
                    <a:pt x="700" y="340"/>
                  </a:lnTo>
                  <a:lnTo>
                    <a:pt x="720" y="379"/>
                  </a:lnTo>
                  <a:lnTo>
                    <a:pt x="734" y="418"/>
                  </a:lnTo>
                  <a:lnTo>
                    <a:pt x="745" y="459"/>
                  </a:lnTo>
                  <a:lnTo>
                    <a:pt x="750" y="501"/>
                  </a:lnTo>
                  <a:lnTo>
                    <a:pt x="750" y="543"/>
                  </a:lnTo>
                  <a:lnTo>
                    <a:pt x="745" y="584"/>
                  </a:lnTo>
                  <a:lnTo>
                    <a:pt x="734" y="625"/>
                  </a:lnTo>
                  <a:lnTo>
                    <a:pt x="720" y="665"/>
                  </a:lnTo>
                  <a:lnTo>
                    <a:pt x="700" y="703"/>
                  </a:lnTo>
                  <a:lnTo>
                    <a:pt x="675" y="739"/>
                  </a:lnTo>
                  <a:lnTo>
                    <a:pt x="646" y="773"/>
                  </a:lnTo>
                  <a:lnTo>
                    <a:pt x="375" y="1043"/>
                  </a:lnTo>
                  <a:lnTo>
                    <a:pt x="104" y="773"/>
                  </a:lnTo>
                  <a:lnTo>
                    <a:pt x="75" y="739"/>
                  </a:lnTo>
                  <a:lnTo>
                    <a:pt x="50" y="703"/>
                  </a:lnTo>
                  <a:lnTo>
                    <a:pt x="30" y="665"/>
                  </a:lnTo>
                  <a:lnTo>
                    <a:pt x="16" y="625"/>
                  </a:lnTo>
                  <a:lnTo>
                    <a:pt x="5" y="584"/>
                  </a:lnTo>
                  <a:lnTo>
                    <a:pt x="0" y="543"/>
                  </a:lnTo>
                  <a:lnTo>
                    <a:pt x="0" y="501"/>
                  </a:lnTo>
                  <a:lnTo>
                    <a:pt x="5" y="459"/>
                  </a:lnTo>
                  <a:lnTo>
                    <a:pt x="16" y="418"/>
                  </a:lnTo>
                  <a:lnTo>
                    <a:pt x="30" y="379"/>
                  </a:lnTo>
                  <a:lnTo>
                    <a:pt x="50" y="340"/>
                  </a:lnTo>
                  <a:lnTo>
                    <a:pt x="75" y="304"/>
                  </a:lnTo>
                  <a:lnTo>
                    <a:pt x="104" y="27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1DB3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2" name="Freeform 7">
              <a:extLst>
                <a:ext uri="{FF2B5EF4-FFF2-40B4-BE49-F238E27FC236}">
                  <a16:creationId xmlns:a16="http://schemas.microsoft.com/office/drawing/2014/main" id="{56B8BAE2-56A7-409C-9A04-41E571F2A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189" y="3600488"/>
              <a:ext cx="1244528" cy="1187450"/>
            </a:xfrm>
            <a:custGeom>
              <a:avLst/>
              <a:gdLst>
                <a:gd name="T0" fmla="*/ 501 w 1045"/>
                <a:gd name="T1" fmla="*/ 0 h 748"/>
                <a:gd name="T2" fmla="*/ 544 w 1045"/>
                <a:gd name="T3" fmla="*/ 0 h 748"/>
                <a:gd name="T4" fmla="*/ 586 w 1045"/>
                <a:gd name="T5" fmla="*/ 5 h 748"/>
                <a:gd name="T6" fmla="*/ 626 w 1045"/>
                <a:gd name="T7" fmla="*/ 14 h 748"/>
                <a:gd name="T8" fmla="*/ 666 w 1045"/>
                <a:gd name="T9" fmla="*/ 30 h 748"/>
                <a:gd name="T10" fmla="*/ 704 w 1045"/>
                <a:gd name="T11" fmla="*/ 49 h 748"/>
                <a:gd name="T12" fmla="*/ 740 w 1045"/>
                <a:gd name="T13" fmla="*/ 73 h 748"/>
                <a:gd name="T14" fmla="*/ 774 w 1045"/>
                <a:gd name="T15" fmla="*/ 103 h 748"/>
                <a:gd name="T16" fmla="*/ 1045 w 1045"/>
                <a:gd name="T17" fmla="*/ 375 h 748"/>
                <a:gd name="T18" fmla="*/ 774 w 1045"/>
                <a:gd name="T19" fmla="*/ 645 h 748"/>
                <a:gd name="T20" fmla="*/ 740 w 1045"/>
                <a:gd name="T21" fmla="*/ 675 h 748"/>
                <a:gd name="T22" fmla="*/ 704 w 1045"/>
                <a:gd name="T23" fmla="*/ 699 h 748"/>
                <a:gd name="T24" fmla="*/ 666 w 1045"/>
                <a:gd name="T25" fmla="*/ 719 h 748"/>
                <a:gd name="T26" fmla="*/ 626 w 1045"/>
                <a:gd name="T27" fmla="*/ 734 h 748"/>
                <a:gd name="T28" fmla="*/ 586 w 1045"/>
                <a:gd name="T29" fmla="*/ 744 h 748"/>
                <a:gd name="T30" fmla="*/ 544 w 1045"/>
                <a:gd name="T31" fmla="*/ 748 h 748"/>
                <a:gd name="T32" fmla="*/ 501 w 1045"/>
                <a:gd name="T33" fmla="*/ 748 h 748"/>
                <a:gd name="T34" fmla="*/ 460 w 1045"/>
                <a:gd name="T35" fmla="*/ 744 h 748"/>
                <a:gd name="T36" fmla="*/ 419 w 1045"/>
                <a:gd name="T37" fmla="*/ 734 h 748"/>
                <a:gd name="T38" fmla="*/ 379 w 1045"/>
                <a:gd name="T39" fmla="*/ 719 h 748"/>
                <a:gd name="T40" fmla="*/ 341 w 1045"/>
                <a:gd name="T41" fmla="*/ 699 h 748"/>
                <a:gd name="T42" fmla="*/ 305 w 1045"/>
                <a:gd name="T43" fmla="*/ 675 h 748"/>
                <a:gd name="T44" fmla="*/ 272 w 1045"/>
                <a:gd name="T45" fmla="*/ 645 h 748"/>
                <a:gd name="T46" fmla="*/ 0 w 1045"/>
                <a:gd name="T47" fmla="*/ 375 h 748"/>
                <a:gd name="T48" fmla="*/ 272 w 1045"/>
                <a:gd name="T49" fmla="*/ 103 h 748"/>
                <a:gd name="T50" fmla="*/ 305 w 1045"/>
                <a:gd name="T51" fmla="*/ 73 h 748"/>
                <a:gd name="T52" fmla="*/ 341 w 1045"/>
                <a:gd name="T53" fmla="*/ 49 h 748"/>
                <a:gd name="T54" fmla="*/ 379 w 1045"/>
                <a:gd name="T55" fmla="*/ 30 h 748"/>
                <a:gd name="T56" fmla="*/ 419 w 1045"/>
                <a:gd name="T57" fmla="*/ 14 h 748"/>
                <a:gd name="T58" fmla="*/ 460 w 1045"/>
                <a:gd name="T59" fmla="*/ 5 h 748"/>
                <a:gd name="T60" fmla="*/ 501 w 1045"/>
                <a:gd name="T61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5" h="748">
                  <a:moveTo>
                    <a:pt x="501" y="0"/>
                  </a:moveTo>
                  <a:lnTo>
                    <a:pt x="544" y="0"/>
                  </a:lnTo>
                  <a:lnTo>
                    <a:pt x="586" y="5"/>
                  </a:lnTo>
                  <a:lnTo>
                    <a:pt x="626" y="14"/>
                  </a:lnTo>
                  <a:lnTo>
                    <a:pt x="666" y="30"/>
                  </a:lnTo>
                  <a:lnTo>
                    <a:pt x="704" y="49"/>
                  </a:lnTo>
                  <a:lnTo>
                    <a:pt x="740" y="73"/>
                  </a:lnTo>
                  <a:lnTo>
                    <a:pt x="774" y="103"/>
                  </a:lnTo>
                  <a:lnTo>
                    <a:pt x="1045" y="375"/>
                  </a:lnTo>
                  <a:lnTo>
                    <a:pt x="774" y="645"/>
                  </a:lnTo>
                  <a:lnTo>
                    <a:pt x="740" y="675"/>
                  </a:lnTo>
                  <a:lnTo>
                    <a:pt x="704" y="699"/>
                  </a:lnTo>
                  <a:lnTo>
                    <a:pt x="666" y="719"/>
                  </a:lnTo>
                  <a:lnTo>
                    <a:pt x="626" y="734"/>
                  </a:lnTo>
                  <a:lnTo>
                    <a:pt x="586" y="744"/>
                  </a:lnTo>
                  <a:lnTo>
                    <a:pt x="544" y="748"/>
                  </a:lnTo>
                  <a:lnTo>
                    <a:pt x="501" y="748"/>
                  </a:lnTo>
                  <a:lnTo>
                    <a:pt x="460" y="744"/>
                  </a:lnTo>
                  <a:lnTo>
                    <a:pt x="419" y="734"/>
                  </a:lnTo>
                  <a:lnTo>
                    <a:pt x="379" y="719"/>
                  </a:lnTo>
                  <a:lnTo>
                    <a:pt x="341" y="699"/>
                  </a:lnTo>
                  <a:lnTo>
                    <a:pt x="305" y="675"/>
                  </a:lnTo>
                  <a:lnTo>
                    <a:pt x="272" y="645"/>
                  </a:lnTo>
                  <a:lnTo>
                    <a:pt x="0" y="375"/>
                  </a:lnTo>
                  <a:lnTo>
                    <a:pt x="272" y="103"/>
                  </a:lnTo>
                  <a:lnTo>
                    <a:pt x="305" y="73"/>
                  </a:lnTo>
                  <a:lnTo>
                    <a:pt x="341" y="49"/>
                  </a:lnTo>
                  <a:lnTo>
                    <a:pt x="379" y="30"/>
                  </a:lnTo>
                  <a:lnTo>
                    <a:pt x="419" y="14"/>
                  </a:lnTo>
                  <a:lnTo>
                    <a:pt x="460" y="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D8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3" name="Freeform 8">
              <a:extLst>
                <a:ext uri="{FF2B5EF4-FFF2-40B4-BE49-F238E27FC236}">
                  <a16:creationId xmlns:a16="http://schemas.microsoft.com/office/drawing/2014/main" id="{B4A330A0-6C3D-4389-BFA4-41AE9600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3940" y="3600488"/>
              <a:ext cx="1243336" cy="1187450"/>
            </a:xfrm>
            <a:custGeom>
              <a:avLst/>
              <a:gdLst>
                <a:gd name="T0" fmla="*/ 501 w 1044"/>
                <a:gd name="T1" fmla="*/ 0 h 748"/>
                <a:gd name="T2" fmla="*/ 543 w 1044"/>
                <a:gd name="T3" fmla="*/ 0 h 748"/>
                <a:gd name="T4" fmla="*/ 584 w 1044"/>
                <a:gd name="T5" fmla="*/ 5 h 748"/>
                <a:gd name="T6" fmla="*/ 625 w 1044"/>
                <a:gd name="T7" fmla="*/ 14 h 748"/>
                <a:gd name="T8" fmla="*/ 666 w 1044"/>
                <a:gd name="T9" fmla="*/ 30 h 748"/>
                <a:gd name="T10" fmla="*/ 704 w 1044"/>
                <a:gd name="T11" fmla="*/ 49 h 748"/>
                <a:gd name="T12" fmla="*/ 739 w 1044"/>
                <a:gd name="T13" fmla="*/ 73 h 748"/>
                <a:gd name="T14" fmla="*/ 773 w 1044"/>
                <a:gd name="T15" fmla="*/ 103 h 748"/>
                <a:gd name="T16" fmla="*/ 1044 w 1044"/>
                <a:gd name="T17" fmla="*/ 375 h 748"/>
                <a:gd name="T18" fmla="*/ 773 w 1044"/>
                <a:gd name="T19" fmla="*/ 645 h 748"/>
                <a:gd name="T20" fmla="*/ 739 w 1044"/>
                <a:gd name="T21" fmla="*/ 675 h 748"/>
                <a:gd name="T22" fmla="*/ 704 w 1044"/>
                <a:gd name="T23" fmla="*/ 699 h 748"/>
                <a:gd name="T24" fmla="*/ 666 w 1044"/>
                <a:gd name="T25" fmla="*/ 719 h 748"/>
                <a:gd name="T26" fmla="*/ 625 w 1044"/>
                <a:gd name="T27" fmla="*/ 734 h 748"/>
                <a:gd name="T28" fmla="*/ 584 w 1044"/>
                <a:gd name="T29" fmla="*/ 744 h 748"/>
                <a:gd name="T30" fmla="*/ 543 w 1044"/>
                <a:gd name="T31" fmla="*/ 748 h 748"/>
                <a:gd name="T32" fmla="*/ 501 w 1044"/>
                <a:gd name="T33" fmla="*/ 748 h 748"/>
                <a:gd name="T34" fmla="*/ 459 w 1044"/>
                <a:gd name="T35" fmla="*/ 744 h 748"/>
                <a:gd name="T36" fmla="*/ 418 w 1044"/>
                <a:gd name="T37" fmla="*/ 734 h 748"/>
                <a:gd name="T38" fmla="*/ 379 w 1044"/>
                <a:gd name="T39" fmla="*/ 719 h 748"/>
                <a:gd name="T40" fmla="*/ 340 w 1044"/>
                <a:gd name="T41" fmla="*/ 699 h 748"/>
                <a:gd name="T42" fmla="*/ 304 w 1044"/>
                <a:gd name="T43" fmla="*/ 675 h 748"/>
                <a:gd name="T44" fmla="*/ 271 w 1044"/>
                <a:gd name="T45" fmla="*/ 645 h 748"/>
                <a:gd name="T46" fmla="*/ 0 w 1044"/>
                <a:gd name="T47" fmla="*/ 375 h 748"/>
                <a:gd name="T48" fmla="*/ 271 w 1044"/>
                <a:gd name="T49" fmla="*/ 103 h 748"/>
                <a:gd name="T50" fmla="*/ 304 w 1044"/>
                <a:gd name="T51" fmla="*/ 73 h 748"/>
                <a:gd name="T52" fmla="*/ 340 w 1044"/>
                <a:gd name="T53" fmla="*/ 49 h 748"/>
                <a:gd name="T54" fmla="*/ 379 w 1044"/>
                <a:gd name="T55" fmla="*/ 30 h 748"/>
                <a:gd name="T56" fmla="*/ 418 w 1044"/>
                <a:gd name="T57" fmla="*/ 14 h 748"/>
                <a:gd name="T58" fmla="*/ 459 w 1044"/>
                <a:gd name="T59" fmla="*/ 5 h 748"/>
                <a:gd name="T60" fmla="*/ 501 w 1044"/>
                <a:gd name="T61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4" h="748">
                  <a:moveTo>
                    <a:pt x="501" y="0"/>
                  </a:moveTo>
                  <a:lnTo>
                    <a:pt x="543" y="0"/>
                  </a:lnTo>
                  <a:lnTo>
                    <a:pt x="584" y="5"/>
                  </a:lnTo>
                  <a:lnTo>
                    <a:pt x="625" y="14"/>
                  </a:lnTo>
                  <a:lnTo>
                    <a:pt x="666" y="30"/>
                  </a:lnTo>
                  <a:lnTo>
                    <a:pt x="704" y="49"/>
                  </a:lnTo>
                  <a:lnTo>
                    <a:pt x="739" y="73"/>
                  </a:lnTo>
                  <a:lnTo>
                    <a:pt x="773" y="103"/>
                  </a:lnTo>
                  <a:lnTo>
                    <a:pt x="1044" y="375"/>
                  </a:lnTo>
                  <a:lnTo>
                    <a:pt x="773" y="645"/>
                  </a:lnTo>
                  <a:lnTo>
                    <a:pt x="739" y="675"/>
                  </a:lnTo>
                  <a:lnTo>
                    <a:pt x="704" y="699"/>
                  </a:lnTo>
                  <a:lnTo>
                    <a:pt x="666" y="719"/>
                  </a:lnTo>
                  <a:lnTo>
                    <a:pt x="625" y="734"/>
                  </a:lnTo>
                  <a:lnTo>
                    <a:pt x="584" y="744"/>
                  </a:lnTo>
                  <a:lnTo>
                    <a:pt x="543" y="748"/>
                  </a:lnTo>
                  <a:lnTo>
                    <a:pt x="501" y="748"/>
                  </a:lnTo>
                  <a:lnTo>
                    <a:pt x="459" y="744"/>
                  </a:lnTo>
                  <a:lnTo>
                    <a:pt x="418" y="734"/>
                  </a:lnTo>
                  <a:lnTo>
                    <a:pt x="379" y="719"/>
                  </a:lnTo>
                  <a:lnTo>
                    <a:pt x="340" y="699"/>
                  </a:lnTo>
                  <a:lnTo>
                    <a:pt x="304" y="675"/>
                  </a:lnTo>
                  <a:lnTo>
                    <a:pt x="271" y="645"/>
                  </a:lnTo>
                  <a:lnTo>
                    <a:pt x="0" y="375"/>
                  </a:lnTo>
                  <a:lnTo>
                    <a:pt x="271" y="103"/>
                  </a:lnTo>
                  <a:lnTo>
                    <a:pt x="304" y="73"/>
                  </a:lnTo>
                  <a:lnTo>
                    <a:pt x="340" y="49"/>
                  </a:lnTo>
                  <a:lnTo>
                    <a:pt x="379" y="30"/>
                  </a:lnTo>
                  <a:lnTo>
                    <a:pt x="418" y="14"/>
                  </a:lnTo>
                  <a:lnTo>
                    <a:pt x="459" y="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E60D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9A3D125B-6E15-416A-9E97-CCE24C9CE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410" y="2308265"/>
              <a:ext cx="884865" cy="1166813"/>
            </a:xfrm>
            <a:custGeom>
              <a:avLst/>
              <a:gdLst>
                <a:gd name="T0" fmla="*/ 0 w 743"/>
                <a:gd name="T1" fmla="*/ 0 h 735"/>
                <a:gd name="T2" fmla="*/ 381 w 743"/>
                <a:gd name="T3" fmla="*/ 0 h 735"/>
                <a:gd name="T4" fmla="*/ 425 w 743"/>
                <a:gd name="T5" fmla="*/ 3 h 735"/>
                <a:gd name="T6" fmla="*/ 468 w 743"/>
                <a:gd name="T7" fmla="*/ 11 h 735"/>
                <a:gd name="T8" fmla="*/ 510 w 743"/>
                <a:gd name="T9" fmla="*/ 24 h 735"/>
                <a:gd name="T10" fmla="*/ 550 w 743"/>
                <a:gd name="T11" fmla="*/ 42 h 735"/>
                <a:gd name="T12" fmla="*/ 586 w 743"/>
                <a:gd name="T13" fmla="*/ 65 h 735"/>
                <a:gd name="T14" fmla="*/ 620 w 743"/>
                <a:gd name="T15" fmla="*/ 90 h 735"/>
                <a:gd name="T16" fmla="*/ 650 w 743"/>
                <a:gd name="T17" fmla="*/ 121 h 735"/>
                <a:gd name="T18" fmla="*/ 677 w 743"/>
                <a:gd name="T19" fmla="*/ 153 h 735"/>
                <a:gd name="T20" fmla="*/ 699 w 743"/>
                <a:gd name="T21" fmla="*/ 190 h 735"/>
                <a:gd name="T22" fmla="*/ 718 w 743"/>
                <a:gd name="T23" fmla="*/ 229 h 735"/>
                <a:gd name="T24" fmla="*/ 732 w 743"/>
                <a:gd name="T25" fmla="*/ 269 h 735"/>
                <a:gd name="T26" fmla="*/ 740 w 743"/>
                <a:gd name="T27" fmla="*/ 312 h 735"/>
                <a:gd name="T28" fmla="*/ 743 w 743"/>
                <a:gd name="T29" fmla="*/ 357 h 735"/>
                <a:gd name="T30" fmla="*/ 743 w 743"/>
                <a:gd name="T31" fmla="*/ 735 h 735"/>
                <a:gd name="T32" fmla="*/ 352 w 743"/>
                <a:gd name="T33" fmla="*/ 735 h 735"/>
                <a:gd name="T34" fmla="*/ 308 w 743"/>
                <a:gd name="T35" fmla="*/ 732 h 735"/>
                <a:gd name="T36" fmla="*/ 266 w 743"/>
                <a:gd name="T37" fmla="*/ 723 h 735"/>
                <a:gd name="T38" fmla="*/ 225 w 743"/>
                <a:gd name="T39" fmla="*/ 711 h 735"/>
                <a:gd name="T40" fmla="*/ 186 w 743"/>
                <a:gd name="T41" fmla="*/ 694 h 735"/>
                <a:gd name="T42" fmla="*/ 151 w 743"/>
                <a:gd name="T43" fmla="*/ 673 h 735"/>
                <a:gd name="T44" fmla="*/ 118 w 743"/>
                <a:gd name="T45" fmla="*/ 647 h 735"/>
                <a:gd name="T46" fmla="*/ 88 w 743"/>
                <a:gd name="T47" fmla="*/ 619 h 735"/>
                <a:gd name="T48" fmla="*/ 62 w 743"/>
                <a:gd name="T49" fmla="*/ 586 h 735"/>
                <a:gd name="T50" fmla="*/ 41 w 743"/>
                <a:gd name="T51" fmla="*/ 550 h 735"/>
                <a:gd name="T52" fmla="*/ 23 w 743"/>
                <a:gd name="T53" fmla="*/ 513 h 735"/>
                <a:gd name="T54" fmla="*/ 10 w 743"/>
                <a:gd name="T55" fmla="*/ 472 h 735"/>
                <a:gd name="T56" fmla="*/ 2 w 743"/>
                <a:gd name="T57" fmla="*/ 430 h 735"/>
                <a:gd name="T58" fmla="*/ 0 w 743"/>
                <a:gd name="T59" fmla="*/ 386 h 735"/>
                <a:gd name="T60" fmla="*/ 0 w 743"/>
                <a:gd name="T61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735">
                  <a:moveTo>
                    <a:pt x="0" y="0"/>
                  </a:moveTo>
                  <a:lnTo>
                    <a:pt x="381" y="0"/>
                  </a:lnTo>
                  <a:lnTo>
                    <a:pt x="425" y="3"/>
                  </a:lnTo>
                  <a:lnTo>
                    <a:pt x="468" y="11"/>
                  </a:lnTo>
                  <a:lnTo>
                    <a:pt x="510" y="24"/>
                  </a:lnTo>
                  <a:lnTo>
                    <a:pt x="550" y="42"/>
                  </a:lnTo>
                  <a:lnTo>
                    <a:pt x="586" y="65"/>
                  </a:lnTo>
                  <a:lnTo>
                    <a:pt x="620" y="90"/>
                  </a:lnTo>
                  <a:lnTo>
                    <a:pt x="650" y="121"/>
                  </a:lnTo>
                  <a:lnTo>
                    <a:pt x="677" y="153"/>
                  </a:lnTo>
                  <a:lnTo>
                    <a:pt x="699" y="190"/>
                  </a:lnTo>
                  <a:lnTo>
                    <a:pt x="718" y="229"/>
                  </a:lnTo>
                  <a:lnTo>
                    <a:pt x="732" y="269"/>
                  </a:lnTo>
                  <a:lnTo>
                    <a:pt x="740" y="312"/>
                  </a:lnTo>
                  <a:lnTo>
                    <a:pt x="743" y="357"/>
                  </a:lnTo>
                  <a:lnTo>
                    <a:pt x="743" y="735"/>
                  </a:lnTo>
                  <a:lnTo>
                    <a:pt x="352" y="735"/>
                  </a:lnTo>
                  <a:lnTo>
                    <a:pt x="308" y="732"/>
                  </a:lnTo>
                  <a:lnTo>
                    <a:pt x="266" y="723"/>
                  </a:lnTo>
                  <a:lnTo>
                    <a:pt x="225" y="711"/>
                  </a:lnTo>
                  <a:lnTo>
                    <a:pt x="186" y="694"/>
                  </a:lnTo>
                  <a:lnTo>
                    <a:pt x="151" y="673"/>
                  </a:lnTo>
                  <a:lnTo>
                    <a:pt x="118" y="647"/>
                  </a:lnTo>
                  <a:lnTo>
                    <a:pt x="88" y="619"/>
                  </a:lnTo>
                  <a:lnTo>
                    <a:pt x="62" y="586"/>
                  </a:lnTo>
                  <a:lnTo>
                    <a:pt x="41" y="550"/>
                  </a:lnTo>
                  <a:lnTo>
                    <a:pt x="23" y="513"/>
                  </a:lnTo>
                  <a:lnTo>
                    <a:pt x="10" y="472"/>
                  </a:lnTo>
                  <a:lnTo>
                    <a:pt x="2" y="430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AD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5" name="Freeform 10">
              <a:extLst>
                <a:ext uri="{FF2B5EF4-FFF2-40B4-BE49-F238E27FC236}">
                  <a16:creationId xmlns:a16="http://schemas.microsoft.com/office/drawing/2014/main" id="{B51DC514-1A46-43A0-9C16-702D7B779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102" y="2308265"/>
              <a:ext cx="874146" cy="1166813"/>
            </a:xfrm>
            <a:custGeom>
              <a:avLst/>
              <a:gdLst>
                <a:gd name="T0" fmla="*/ 359 w 734"/>
                <a:gd name="T1" fmla="*/ 0 h 735"/>
                <a:gd name="T2" fmla="*/ 734 w 734"/>
                <a:gd name="T3" fmla="*/ 0 h 735"/>
                <a:gd name="T4" fmla="*/ 734 w 734"/>
                <a:gd name="T5" fmla="*/ 386 h 735"/>
                <a:gd name="T6" fmla="*/ 731 w 734"/>
                <a:gd name="T7" fmla="*/ 430 h 735"/>
                <a:gd name="T8" fmla="*/ 724 w 734"/>
                <a:gd name="T9" fmla="*/ 472 h 735"/>
                <a:gd name="T10" fmla="*/ 712 w 734"/>
                <a:gd name="T11" fmla="*/ 513 h 735"/>
                <a:gd name="T12" fmla="*/ 694 w 734"/>
                <a:gd name="T13" fmla="*/ 550 h 735"/>
                <a:gd name="T14" fmla="*/ 673 w 734"/>
                <a:gd name="T15" fmla="*/ 586 h 735"/>
                <a:gd name="T16" fmla="*/ 648 w 734"/>
                <a:gd name="T17" fmla="*/ 619 h 735"/>
                <a:gd name="T18" fmla="*/ 619 w 734"/>
                <a:gd name="T19" fmla="*/ 647 h 735"/>
                <a:gd name="T20" fmla="*/ 587 w 734"/>
                <a:gd name="T21" fmla="*/ 673 h 735"/>
                <a:gd name="T22" fmla="*/ 553 w 734"/>
                <a:gd name="T23" fmla="*/ 694 h 735"/>
                <a:gd name="T24" fmla="*/ 514 w 734"/>
                <a:gd name="T25" fmla="*/ 711 h 735"/>
                <a:gd name="T26" fmla="*/ 474 w 734"/>
                <a:gd name="T27" fmla="*/ 723 h 735"/>
                <a:gd name="T28" fmla="*/ 432 w 734"/>
                <a:gd name="T29" fmla="*/ 732 h 735"/>
                <a:gd name="T30" fmla="*/ 388 w 734"/>
                <a:gd name="T31" fmla="*/ 735 h 735"/>
                <a:gd name="T32" fmla="*/ 0 w 734"/>
                <a:gd name="T33" fmla="*/ 735 h 735"/>
                <a:gd name="T34" fmla="*/ 0 w 734"/>
                <a:gd name="T35" fmla="*/ 357 h 735"/>
                <a:gd name="T36" fmla="*/ 3 w 734"/>
                <a:gd name="T37" fmla="*/ 312 h 735"/>
                <a:gd name="T38" fmla="*/ 11 w 734"/>
                <a:gd name="T39" fmla="*/ 269 h 735"/>
                <a:gd name="T40" fmla="*/ 24 w 734"/>
                <a:gd name="T41" fmla="*/ 229 h 735"/>
                <a:gd name="T42" fmla="*/ 43 w 734"/>
                <a:gd name="T43" fmla="*/ 190 h 735"/>
                <a:gd name="T44" fmla="*/ 65 w 734"/>
                <a:gd name="T45" fmla="*/ 153 h 735"/>
                <a:gd name="T46" fmla="*/ 92 w 734"/>
                <a:gd name="T47" fmla="*/ 121 h 735"/>
                <a:gd name="T48" fmla="*/ 121 w 734"/>
                <a:gd name="T49" fmla="*/ 90 h 735"/>
                <a:gd name="T50" fmla="*/ 155 w 734"/>
                <a:gd name="T51" fmla="*/ 65 h 735"/>
                <a:gd name="T52" fmla="*/ 191 w 734"/>
                <a:gd name="T53" fmla="*/ 42 h 735"/>
                <a:gd name="T54" fmla="*/ 230 w 734"/>
                <a:gd name="T55" fmla="*/ 24 h 735"/>
                <a:gd name="T56" fmla="*/ 272 w 734"/>
                <a:gd name="T57" fmla="*/ 11 h 735"/>
                <a:gd name="T58" fmla="*/ 315 w 734"/>
                <a:gd name="T59" fmla="*/ 3 h 735"/>
                <a:gd name="T60" fmla="*/ 359 w 734"/>
                <a:gd name="T61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4" h="735">
                  <a:moveTo>
                    <a:pt x="359" y="0"/>
                  </a:moveTo>
                  <a:lnTo>
                    <a:pt x="734" y="0"/>
                  </a:lnTo>
                  <a:lnTo>
                    <a:pt x="734" y="386"/>
                  </a:lnTo>
                  <a:lnTo>
                    <a:pt x="731" y="430"/>
                  </a:lnTo>
                  <a:lnTo>
                    <a:pt x="724" y="472"/>
                  </a:lnTo>
                  <a:lnTo>
                    <a:pt x="712" y="513"/>
                  </a:lnTo>
                  <a:lnTo>
                    <a:pt x="694" y="550"/>
                  </a:lnTo>
                  <a:lnTo>
                    <a:pt x="673" y="586"/>
                  </a:lnTo>
                  <a:lnTo>
                    <a:pt x="648" y="619"/>
                  </a:lnTo>
                  <a:lnTo>
                    <a:pt x="619" y="647"/>
                  </a:lnTo>
                  <a:lnTo>
                    <a:pt x="587" y="673"/>
                  </a:lnTo>
                  <a:lnTo>
                    <a:pt x="553" y="694"/>
                  </a:lnTo>
                  <a:lnTo>
                    <a:pt x="514" y="711"/>
                  </a:lnTo>
                  <a:lnTo>
                    <a:pt x="474" y="723"/>
                  </a:lnTo>
                  <a:lnTo>
                    <a:pt x="432" y="732"/>
                  </a:lnTo>
                  <a:lnTo>
                    <a:pt x="388" y="735"/>
                  </a:lnTo>
                  <a:lnTo>
                    <a:pt x="0" y="735"/>
                  </a:lnTo>
                  <a:lnTo>
                    <a:pt x="0" y="357"/>
                  </a:lnTo>
                  <a:lnTo>
                    <a:pt x="3" y="312"/>
                  </a:lnTo>
                  <a:lnTo>
                    <a:pt x="11" y="269"/>
                  </a:lnTo>
                  <a:lnTo>
                    <a:pt x="24" y="229"/>
                  </a:lnTo>
                  <a:lnTo>
                    <a:pt x="43" y="190"/>
                  </a:lnTo>
                  <a:lnTo>
                    <a:pt x="65" y="153"/>
                  </a:lnTo>
                  <a:lnTo>
                    <a:pt x="92" y="121"/>
                  </a:lnTo>
                  <a:lnTo>
                    <a:pt x="121" y="90"/>
                  </a:lnTo>
                  <a:lnTo>
                    <a:pt x="155" y="65"/>
                  </a:lnTo>
                  <a:lnTo>
                    <a:pt x="191" y="42"/>
                  </a:lnTo>
                  <a:lnTo>
                    <a:pt x="230" y="24"/>
                  </a:lnTo>
                  <a:lnTo>
                    <a:pt x="272" y="11"/>
                  </a:lnTo>
                  <a:lnTo>
                    <a:pt x="315" y="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BD9B0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CABE67A7-E2DC-44B1-AF28-A5431F9F9A66}"/>
                </a:ext>
              </a:extLst>
            </p:cNvPr>
            <p:cNvGrpSpPr/>
            <p:nvPr/>
          </p:nvGrpSpPr>
          <p:grpSpPr>
            <a:xfrm>
              <a:off x="5070924" y="3532226"/>
              <a:ext cx="1102806" cy="2128838"/>
              <a:chOff x="5356226" y="3367088"/>
              <a:chExt cx="1470025" cy="2128838"/>
            </a:xfrm>
          </p:grpSpPr>
          <p:sp>
            <p:nvSpPr>
              <p:cNvPr id="288" name="Freeform 11">
                <a:extLst>
                  <a:ext uri="{FF2B5EF4-FFF2-40B4-BE49-F238E27FC236}">
                    <a16:creationId xmlns:a16="http://schemas.microsoft.com/office/drawing/2014/main" id="{990F2092-896B-484D-AAB2-F398D321E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5160963"/>
                <a:ext cx="442913" cy="76200"/>
              </a:xfrm>
              <a:custGeom>
                <a:avLst/>
                <a:gdLst>
                  <a:gd name="T0" fmla="*/ 31 w 279"/>
                  <a:gd name="T1" fmla="*/ 0 h 48"/>
                  <a:gd name="T2" fmla="*/ 249 w 279"/>
                  <a:gd name="T3" fmla="*/ 0 h 48"/>
                  <a:gd name="T4" fmla="*/ 261 w 279"/>
                  <a:gd name="T5" fmla="*/ 2 h 48"/>
                  <a:gd name="T6" fmla="*/ 270 w 279"/>
                  <a:gd name="T7" fmla="*/ 7 h 48"/>
                  <a:gd name="T8" fmla="*/ 277 w 279"/>
                  <a:gd name="T9" fmla="*/ 16 h 48"/>
                  <a:gd name="T10" fmla="*/ 279 w 279"/>
                  <a:gd name="T11" fmla="*/ 25 h 48"/>
                  <a:gd name="T12" fmla="*/ 277 w 279"/>
                  <a:gd name="T13" fmla="*/ 34 h 48"/>
                  <a:gd name="T14" fmla="*/ 270 w 279"/>
                  <a:gd name="T15" fmla="*/ 41 h 48"/>
                  <a:gd name="T16" fmla="*/ 261 w 279"/>
                  <a:gd name="T17" fmla="*/ 46 h 48"/>
                  <a:gd name="T18" fmla="*/ 249 w 279"/>
                  <a:gd name="T19" fmla="*/ 48 h 48"/>
                  <a:gd name="T20" fmla="*/ 31 w 279"/>
                  <a:gd name="T21" fmla="*/ 48 h 48"/>
                  <a:gd name="T22" fmla="*/ 19 w 279"/>
                  <a:gd name="T23" fmla="*/ 46 h 48"/>
                  <a:gd name="T24" fmla="*/ 9 w 279"/>
                  <a:gd name="T25" fmla="*/ 41 h 48"/>
                  <a:gd name="T26" fmla="*/ 3 w 279"/>
                  <a:gd name="T27" fmla="*/ 34 h 48"/>
                  <a:gd name="T28" fmla="*/ 0 w 279"/>
                  <a:gd name="T29" fmla="*/ 25 h 48"/>
                  <a:gd name="T30" fmla="*/ 3 w 279"/>
                  <a:gd name="T31" fmla="*/ 16 h 48"/>
                  <a:gd name="T32" fmla="*/ 9 w 279"/>
                  <a:gd name="T33" fmla="*/ 7 h 48"/>
                  <a:gd name="T34" fmla="*/ 19 w 279"/>
                  <a:gd name="T35" fmla="*/ 2 h 48"/>
                  <a:gd name="T36" fmla="*/ 31 w 279"/>
                  <a:gd name="T3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9" h="48">
                    <a:moveTo>
                      <a:pt x="31" y="0"/>
                    </a:moveTo>
                    <a:lnTo>
                      <a:pt x="249" y="0"/>
                    </a:lnTo>
                    <a:lnTo>
                      <a:pt x="261" y="2"/>
                    </a:lnTo>
                    <a:lnTo>
                      <a:pt x="270" y="7"/>
                    </a:lnTo>
                    <a:lnTo>
                      <a:pt x="277" y="16"/>
                    </a:lnTo>
                    <a:lnTo>
                      <a:pt x="279" y="25"/>
                    </a:lnTo>
                    <a:lnTo>
                      <a:pt x="277" y="34"/>
                    </a:lnTo>
                    <a:lnTo>
                      <a:pt x="270" y="41"/>
                    </a:lnTo>
                    <a:lnTo>
                      <a:pt x="261" y="46"/>
                    </a:lnTo>
                    <a:lnTo>
                      <a:pt x="249" y="48"/>
                    </a:lnTo>
                    <a:lnTo>
                      <a:pt x="31" y="48"/>
                    </a:lnTo>
                    <a:lnTo>
                      <a:pt x="19" y="46"/>
                    </a:lnTo>
                    <a:lnTo>
                      <a:pt x="9" y="41"/>
                    </a:lnTo>
                    <a:lnTo>
                      <a:pt x="3" y="34"/>
                    </a:lnTo>
                    <a:lnTo>
                      <a:pt x="0" y="25"/>
                    </a:lnTo>
                    <a:lnTo>
                      <a:pt x="3" y="16"/>
                    </a:lnTo>
                    <a:lnTo>
                      <a:pt x="9" y="7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89" name="Freeform 12">
                <a:extLst>
                  <a:ext uri="{FF2B5EF4-FFF2-40B4-BE49-F238E27FC236}">
                    <a16:creationId xmlns:a16="http://schemas.microsoft.com/office/drawing/2014/main" id="{4C376154-5712-40F8-85E5-DE4746B67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5248275"/>
                <a:ext cx="442913" cy="76200"/>
              </a:xfrm>
              <a:custGeom>
                <a:avLst/>
                <a:gdLst>
                  <a:gd name="T0" fmla="*/ 31 w 279"/>
                  <a:gd name="T1" fmla="*/ 0 h 48"/>
                  <a:gd name="T2" fmla="*/ 249 w 279"/>
                  <a:gd name="T3" fmla="*/ 0 h 48"/>
                  <a:gd name="T4" fmla="*/ 261 w 279"/>
                  <a:gd name="T5" fmla="*/ 2 h 48"/>
                  <a:gd name="T6" fmla="*/ 270 w 279"/>
                  <a:gd name="T7" fmla="*/ 7 h 48"/>
                  <a:gd name="T8" fmla="*/ 277 w 279"/>
                  <a:gd name="T9" fmla="*/ 15 h 48"/>
                  <a:gd name="T10" fmla="*/ 279 w 279"/>
                  <a:gd name="T11" fmla="*/ 24 h 48"/>
                  <a:gd name="T12" fmla="*/ 277 w 279"/>
                  <a:gd name="T13" fmla="*/ 33 h 48"/>
                  <a:gd name="T14" fmla="*/ 270 w 279"/>
                  <a:gd name="T15" fmla="*/ 41 h 48"/>
                  <a:gd name="T16" fmla="*/ 261 w 279"/>
                  <a:gd name="T17" fmla="*/ 46 h 48"/>
                  <a:gd name="T18" fmla="*/ 249 w 279"/>
                  <a:gd name="T19" fmla="*/ 48 h 48"/>
                  <a:gd name="T20" fmla="*/ 31 w 279"/>
                  <a:gd name="T21" fmla="*/ 48 h 48"/>
                  <a:gd name="T22" fmla="*/ 19 w 279"/>
                  <a:gd name="T23" fmla="*/ 46 h 48"/>
                  <a:gd name="T24" fmla="*/ 9 w 279"/>
                  <a:gd name="T25" fmla="*/ 41 h 48"/>
                  <a:gd name="T26" fmla="*/ 3 w 279"/>
                  <a:gd name="T27" fmla="*/ 33 h 48"/>
                  <a:gd name="T28" fmla="*/ 0 w 279"/>
                  <a:gd name="T29" fmla="*/ 24 h 48"/>
                  <a:gd name="T30" fmla="*/ 3 w 279"/>
                  <a:gd name="T31" fmla="*/ 15 h 48"/>
                  <a:gd name="T32" fmla="*/ 9 w 279"/>
                  <a:gd name="T33" fmla="*/ 7 h 48"/>
                  <a:gd name="T34" fmla="*/ 19 w 279"/>
                  <a:gd name="T35" fmla="*/ 2 h 48"/>
                  <a:gd name="T36" fmla="*/ 31 w 279"/>
                  <a:gd name="T3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9" h="48">
                    <a:moveTo>
                      <a:pt x="31" y="0"/>
                    </a:moveTo>
                    <a:lnTo>
                      <a:pt x="249" y="0"/>
                    </a:lnTo>
                    <a:lnTo>
                      <a:pt x="261" y="2"/>
                    </a:lnTo>
                    <a:lnTo>
                      <a:pt x="270" y="7"/>
                    </a:lnTo>
                    <a:lnTo>
                      <a:pt x="277" y="15"/>
                    </a:lnTo>
                    <a:lnTo>
                      <a:pt x="279" y="24"/>
                    </a:lnTo>
                    <a:lnTo>
                      <a:pt x="277" y="33"/>
                    </a:lnTo>
                    <a:lnTo>
                      <a:pt x="270" y="41"/>
                    </a:lnTo>
                    <a:lnTo>
                      <a:pt x="261" y="46"/>
                    </a:lnTo>
                    <a:lnTo>
                      <a:pt x="249" y="48"/>
                    </a:lnTo>
                    <a:lnTo>
                      <a:pt x="31" y="48"/>
                    </a:lnTo>
                    <a:lnTo>
                      <a:pt x="19" y="46"/>
                    </a:lnTo>
                    <a:lnTo>
                      <a:pt x="9" y="41"/>
                    </a:lnTo>
                    <a:lnTo>
                      <a:pt x="3" y="33"/>
                    </a:lnTo>
                    <a:lnTo>
                      <a:pt x="0" y="24"/>
                    </a:lnTo>
                    <a:lnTo>
                      <a:pt x="3" y="15"/>
                    </a:lnTo>
                    <a:lnTo>
                      <a:pt x="9" y="7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0" name="Freeform 13">
                <a:extLst>
                  <a:ext uri="{FF2B5EF4-FFF2-40B4-BE49-F238E27FC236}">
                    <a16:creationId xmlns:a16="http://schemas.microsoft.com/office/drawing/2014/main" id="{0064D51E-D2A5-4DCB-82FB-9D088566F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5334000"/>
                <a:ext cx="442913" cy="76200"/>
              </a:xfrm>
              <a:custGeom>
                <a:avLst/>
                <a:gdLst>
                  <a:gd name="T0" fmla="*/ 31 w 279"/>
                  <a:gd name="T1" fmla="*/ 0 h 48"/>
                  <a:gd name="T2" fmla="*/ 249 w 279"/>
                  <a:gd name="T3" fmla="*/ 0 h 48"/>
                  <a:gd name="T4" fmla="*/ 261 w 279"/>
                  <a:gd name="T5" fmla="*/ 2 h 48"/>
                  <a:gd name="T6" fmla="*/ 270 w 279"/>
                  <a:gd name="T7" fmla="*/ 7 h 48"/>
                  <a:gd name="T8" fmla="*/ 277 w 279"/>
                  <a:gd name="T9" fmla="*/ 14 h 48"/>
                  <a:gd name="T10" fmla="*/ 279 w 279"/>
                  <a:gd name="T11" fmla="*/ 25 h 48"/>
                  <a:gd name="T12" fmla="*/ 277 w 279"/>
                  <a:gd name="T13" fmla="*/ 34 h 48"/>
                  <a:gd name="T14" fmla="*/ 270 w 279"/>
                  <a:gd name="T15" fmla="*/ 41 h 48"/>
                  <a:gd name="T16" fmla="*/ 261 w 279"/>
                  <a:gd name="T17" fmla="*/ 46 h 48"/>
                  <a:gd name="T18" fmla="*/ 249 w 279"/>
                  <a:gd name="T19" fmla="*/ 48 h 48"/>
                  <a:gd name="T20" fmla="*/ 31 w 279"/>
                  <a:gd name="T21" fmla="*/ 48 h 48"/>
                  <a:gd name="T22" fmla="*/ 19 w 279"/>
                  <a:gd name="T23" fmla="*/ 46 h 48"/>
                  <a:gd name="T24" fmla="*/ 9 w 279"/>
                  <a:gd name="T25" fmla="*/ 41 h 48"/>
                  <a:gd name="T26" fmla="*/ 3 w 279"/>
                  <a:gd name="T27" fmla="*/ 34 h 48"/>
                  <a:gd name="T28" fmla="*/ 0 w 279"/>
                  <a:gd name="T29" fmla="*/ 25 h 48"/>
                  <a:gd name="T30" fmla="*/ 3 w 279"/>
                  <a:gd name="T31" fmla="*/ 14 h 48"/>
                  <a:gd name="T32" fmla="*/ 9 w 279"/>
                  <a:gd name="T33" fmla="*/ 7 h 48"/>
                  <a:gd name="T34" fmla="*/ 19 w 279"/>
                  <a:gd name="T35" fmla="*/ 2 h 48"/>
                  <a:gd name="T36" fmla="*/ 31 w 279"/>
                  <a:gd name="T3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9" h="48">
                    <a:moveTo>
                      <a:pt x="31" y="0"/>
                    </a:moveTo>
                    <a:lnTo>
                      <a:pt x="249" y="0"/>
                    </a:lnTo>
                    <a:lnTo>
                      <a:pt x="261" y="2"/>
                    </a:lnTo>
                    <a:lnTo>
                      <a:pt x="270" y="7"/>
                    </a:lnTo>
                    <a:lnTo>
                      <a:pt x="277" y="14"/>
                    </a:lnTo>
                    <a:lnTo>
                      <a:pt x="279" y="25"/>
                    </a:lnTo>
                    <a:lnTo>
                      <a:pt x="277" y="34"/>
                    </a:lnTo>
                    <a:lnTo>
                      <a:pt x="270" y="41"/>
                    </a:lnTo>
                    <a:lnTo>
                      <a:pt x="261" y="46"/>
                    </a:lnTo>
                    <a:lnTo>
                      <a:pt x="249" y="48"/>
                    </a:lnTo>
                    <a:lnTo>
                      <a:pt x="31" y="48"/>
                    </a:lnTo>
                    <a:lnTo>
                      <a:pt x="19" y="46"/>
                    </a:lnTo>
                    <a:lnTo>
                      <a:pt x="9" y="41"/>
                    </a:lnTo>
                    <a:lnTo>
                      <a:pt x="3" y="34"/>
                    </a:lnTo>
                    <a:lnTo>
                      <a:pt x="0" y="25"/>
                    </a:lnTo>
                    <a:lnTo>
                      <a:pt x="3" y="14"/>
                    </a:lnTo>
                    <a:lnTo>
                      <a:pt x="9" y="7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1" name="Freeform 14">
                <a:extLst>
                  <a:ext uri="{FF2B5EF4-FFF2-40B4-BE49-F238E27FC236}">
                    <a16:creationId xmlns:a16="http://schemas.microsoft.com/office/drawing/2014/main" id="{E98758AF-014A-4023-B8A0-C7B06451C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4238" y="5421313"/>
                <a:ext cx="250825" cy="74613"/>
              </a:xfrm>
              <a:custGeom>
                <a:avLst/>
                <a:gdLst>
                  <a:gd name="T0" fmla="*/ 0 w 158"/>
                  <a:gd name="T1" fmla="*/ 0 h 47"/>
                  <a:gd name="T2" fmla="*/ 158 w 158"/>
                  <a:gd name="T3" fmla="*/ 0 h 47"/>
                  <a:gd name="T4" fmla="*/ 155 w 158"/>
                  <a:gd name="T5" fmla="*/ 12 h 47"/>
                  <a:gd name="T6" fmla="*/ 147 w 158"/>
                  <a:gd name="T7" fmla="*/ 24 h 47"/>
                  <a:gd name="T8" fmla="*/ 135 w 158"/>
                  <a:gd name="T9" fmla="*/ 34 h 47"/>
                  <a:gd name="T10" fmla="*/ 119 w 158"/>
                  <a:gd name="T11" fmla="*/ 41 h 47"/>
                  <a:gd name="T12" fmla="*/ 100 w 158"/>
                  <a:gd name="T13" fmla="*/ 46 h 47"/>
                  <a:gd name="T14" fmla="*/ 79 w 158"/>
                  <a:gd name="T15" fmla="*/ 47 h 47"/>
                  <a:gd name="T16" fmla="*/ 58 w 158"/>
                  <a:gd name="T17" fmla="*/ 46 h 47"/>
                  <a:gd name="T18" fmla="*/ 39 w 158"/>
                  <a:gd name="T19" fmla="*/ 41 h 47"/>
                  <a:gd name="T20" fmla="*/ 23 w 158"/>
                  <a:gd name="T21" fmla="*/ 34 h 47"/>
                  <a:gd name="T22" fmla="*/ 11 w 158"/>
                  <a:gd name="T23" fmla="*/ 24 h 47"/>
                  <a:gd name="T24" fmla="*/ 3 w 158"/>
                  <a:gd name="T25" fmla="*/ 12 h 47"/>
                  <a:gd name="T26" fmla="*/ 0 w 158"/>
                  <a:gd name="T2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47">
                    <a:moveTo>
                      <a:pt x="0" y="0"/>
                    </a:moveTo>
                    <a:lnTo>
                      <a:pt x="158" y="0"/>
                    </a:lnTo>
                    <a:lnTo>
                      <a:pt x="155" y="12"/>
                    </a:lnTo>
                    <a:lnTo>
                      <a:pt x="147" y="24"/>
                    </a:lnTo>
                    <a:lnTo>
                      <a:pt x="135" y="34"/>
                    </a:lnTo>
                    <a:lnTo>
                      <a:pt x="119" y="41"/>
                    </a:lnTo>
                    <a:lnTo>
                      <a:pt x="100" y="46"/>
                    </a:lnTo>
                    <a:lnTo>
                      <a:pt x="79" y="47"/>
                    </a:lnTo>
                    <a:lnTo>
                      <a:pt x="58" y="46"/>
                    </a:lnTo>
                    <a:lnTo>
                      <a:pt x="39" y="41"/>
                    </a:lnTo>
                    <a:lnTo>
                      <a:pt x="23" y="34"/>
                    </a:lnTo>
                    <a:lnTo>
                      <a:pt x="11" y="24"/>
                    </a:lnTo>
                    <a:lnTo>
                      <a:pt x="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92" name="Freeform 15">
                <a:extLst>
                  <a:ext uri="{FF2B5EF4-FFF2-40B4-BE49-F238E27FC236}">
                    <a16:creationId xmlns:a16="http://schemas.microsoft.com/office/drawing/2014/main" id="{E16D9A71-FB68-433F-A511-EF2A4B9CBD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6226" y="3367088"/>
                <a:ext cx="1470025" cy="1770063"/>
              </a:xfrm>
              <a:custGeom>
                <a:avLst/>
                <a:gdLst>
                  <a:gd name="T0" fmla="*/ 391 w 926"/>
                  <a:gd name="T1" fmla="*/ 221 h 1115"/>
                  <a:gd name="T2" fmla="*/ 298 w 926"/>
                  <a:gd name="T3" fmla="*/ 276 h 1115"/>
                  <a:gd name="T4" fmla="*/ 235 w 926"/>
                  <a:gd name="T5" fmla="*/ 365 h 1115"/>
                  <a:gd name="T6" fmla="*/ 212 w 926"/>
                  <a:gd name="T7" fmla="*/ 477 h 1115"/>
                  <a:gd name="T8" fmla="*/ 236 w 926"/>
                  <a:gd name="T9" fmla="*/ 592 h 1115"/>
                  <a:gd name="T10" fmla="*/ 276 w 926"/>
                  <a:gd name="T11" fmla="*/ 655 h 1115"/>
                  <a:gd name="T12" fmla="*/ 283 w 926"/>
                  <a:gd name="T13" fmla="*/ 662 h 1115"/>
                  <a:gd name="T14" fmla="*/ 310 w 926"/>
                  <a:gd name="T15" fmla="*/ 695 h 1115"/>
                  <a:gd name="T16" fmla="*/ 346 w 926"/>
                  <a:gd name="T17" fmla="*/ 745 h 1115"/>
                  <a:gd name="T18" fmla="*/ 362 w 926"/>
                  <a:gd name="T19" fmla="*/ 788 h 1115"/>
                  <a:gd name="T20" fmla="*/ 374 w 926"/>
                  <a:gd name="T21" fmla="*/ 827 h 1115"/>
                  <a:gd name="T22" fmla="*/ 403 w 926"/>
                  <a:gd name="T23" fmla="*/ 850 h 1115"/>
                  <a:gd name="T24" fmla="*/ 523 w 926"/>
                  <a:gd name="T25" fmla="*/ 850 h 1115"/>
                  <a:gd name="T26" fmla="*/ 551 w 926"/>
                  <a:gd name="T27" fmla="*/ 827 h 1115"/>
                  <a:gd name="T28" fmla="*/ 564 w 926"/>
                  <a:gd name="T29" fmla="*/ 788 h 1115"/>
                  <a:gd name="T30" fmla="*/ 579 w 926"/>
                  <a:gd name="T31" fmla="*/ 745 h 1115"/>
                  <a:gd name="T32" fmla="*/ 623 w 926"/>
                  <a:gd name="T33" fmla="*/ 685 h 1115"/>
                  <a:gd name="T34" fmla="*/ 677 w 926"/>
                  <a:gd name="T35" fmla="*/ 615 h 1115"/>
                  <a:gd name="T36" fmla="*/ 711 w 926"/>
                  <a:gd name="T37" fmla="*/ 514 h 1115"/>
                  <a:gd name="T38" fmla="*/ 703 w 926"/>
                  <a:gd name="T39" fmla="*/ 400 h 1115"/>
                  <a:gd name="T40" fmla="*/ 652 w 926"/>
                  <a:gd name="T41" fmla="*/ 302 h 1115"/>
                  <a:gd name="T42" fmla="*/ 569 w 926"/>
                  <a:gd name="T43" fmla="*/ 235 h 1115"/>
                  <a:gd name="T44" fmla="*/ 463 w 926"/>
                  <a:gd name="T45" fmla="*/ 210 h 1115"/>
                  <a:gd name="T46" fmla="*/ 569 w 926"/>
                  <a:gd name="T47" fmla="*/ 13 h 1115"/>
                  <a:gd name="T48" fmla="*/ 711 w 926"/>
                  <a:gd name="T49" fmla="*/ 73 h 1115"/>
                  <a:gd name="T50" fmla="*/ 824 w 926"/>
                  <a:gd name="T51" fmla="*/ 173 h 1115"/>
                  <a:gd name="T52" fmla="*/ 900 w 926"/>
                  <a:gd name="T53" fmla="*/ 308 h 1115"/>
                  <a:gd name="T54" fmla="*/ 926 w 926"/>
                  <a:gd name="T55" fmla="*/ 463 h 1115"/>
                  <a:gd name="T56" fmla="*/ 904 w 926"/>
                  <a:gd name="T57" fmla="*/ 606 h 1115"/>
                  <a:gd name="T58" fmla="*/ 842 w 926"/>
                  <a:gd name="T59" fmla="*/ 730 h 1115"/>
                  <a:gd name="T60" fmla="*/ 766 w 926"/>
                  <a:gd name="T61" fmla="*/ 816 h 1115"/>
                  <a:gd name="T62" fmla="*/ 712 w 926"/>
                  <a:gd name="T63" fmla="*/ 881 h 1115"/>
                  <a:gd name="T64" fmla="*/ 670 w 926"/>
                  <a:gd name="T65" fmla="*/ 947 h 1115"/>
                  <a:gd name="T66" fmla="*/ 650 w 926"/>
                  <a:gd name="T67" fmla="*/ 1000 h 1115"/>
                  <a:gd name="T68" fmla="*/ 635 w 926"/>
                  <a:gd name="T69" fmla="*/ 1051 h 1115"/>
                  <a:gd name="T70" fmla="*/ 611 w 926"/>
                  <a:gd name="T71" fmla="*/ 1092 h 1115"/>
                  <a:gd name="T72" fmla="*/ 566 w 926"/>
                  <a:gd name="T73" fmla="*/ 1113 h 1115"/>
                  <a:gd name="T74" fmla="*/ 359 w 926"/>
                  <a:gd name="T75" fmla="*/ 1113 h 1115"/>
                  <a:gd name="T76" fmla="*/ 314 w 926"/>
                  <a:gd name="T77" fmla="*/ 1092 h 1115"/>
                  <a:gd name="T78" fmla="*/ 291 w 926"/>
                  <a:gd name="T79" fmla="*/ 1051 h 1115"/>
                  <a:gd name="T80" fmla="*/ 276 w 926"/>
                  <a:gd name="T81" fmla="*/ 1000 h 1115"/>
                  <a:gd name="T82" fmla="*/ 256 w 926"/>
                  <a:gd name="T83" fmla="*/ 947 h 1115"/>
                  <a:gd name="T84" fmla="*/ 211 w 926"/>
                  <a:gd name="T85" fmla="*/ 879 h 1115"/>
                  <a:gd name="T86" fmla="*/ 155 w 926"/>
                  <a:gd name="T87" fmla="*/ 813 h 1115"/>
                  <a:gd name="T88" fmla="*/ 119 w 926"/>
                  <a:gd name="T89" fmla="*/ 774 h 1115"/>
                  <a:gd name="T90" fmla="*/ 118 w 926"/>
                  <a:gd name="T91" fmla="*/ 773 h 1115"/>
                  <a:gd name="T92" fmla="*/ 40 w 926"/>
                  <a:gd name="T93" fmla="*/ 654 h 1115"/>
                  <a:gd name="T94" fmla="*/ 2 w 926"/>
                  <a:gd name="T95" fmla="*/ 513 h 1115"/>
                  <a:gd name="T96" fmla="*/ 12 w 926"/>
                  <a:gd name="T97" fmla="*/ 358 h 1115"/>
                  <a:gd name="T98" fmla="*/ 72 w 926"/>
                  <a:gd name="T99" fmla="*/ 215 h 1115"/>
                  <a:gd name="T100" fmla="*/ 173 w 926"/>
                  <a:gd name="T101" fmla="*/ 102 h 1115"/>
                  <a:gd name="T102" fmla="*/ 306 w 926"/>
                  <a:gd name="T103" fmla="*/ 27 h 1115"/>
                  <a:gd name="T104" fmla="*/ 463 w 926"/>
                  <a:gd name="T105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26" h="1115">
                    <a:moveTo>
                      <a:pt x="463" y="210"/>
                    </a:moveTo>
                    <a:lnTo>
                      <a:pt x="426" y="213"/>
                    </a:lnTo>
                    <a:lnTo>
                      <a:pt x="391" y="221"/>
                    </a:lnTo>
                    <a:lnTo>
                      <a:pt x="357" y="235"/>
                    </a:lnTo>
                    <a:lnTo>
                      <a:pt x="327" y="253"/>
                    </a:lnTo>
                    <a:lnTo>
                      <a:pt x="298" y="276"/>
                    </a:lnTo>
                    <a:lnTo>
                      <a:pt x="274" y="302"/>
                    </a:lnTo>
                    <a:lnTo>
                      <a:pt x="252" y="332"/>
                    </a:lnTo>
                    <a:lnTo>
                      <a:pt x="235" y="365"/>
                    </a:lnTo>
                    <a:lnTo>
                      <a:pt x="223" y="400"/>
                    </a:lnTo>
                    <a:lnTo>
                      <a:pt x="215" y="438"/>
                    </a:lnTo>
                    <a:lnTo>
                      <a:pt x="212" y="477"/>
                    </a:lnTo>
                    <a:lnTo>
                      <a:pt x="215" y="517"/>
                    </a:lnTo>
                    <a:lnTo>
                      <a:pt x="223" y="556"/>
                    </a:lnTo>
                    <a:lnTo>
                      <a:pt x="236" y="592"/>
                    </a:lnTo>
                    <a:lnTo>
                      <a:pt x="254" y="625"/>
                    </a:lnTo>
                    <a:lnTo>
                      <a:pt x="276" y="655"/>
                    </a:lnTo>
                    <a:lnTo>
                      <a:pt x="276" y="655"/>
                    </a:lnTo>
                    <a:lnTo>
                      <a:pt x="277" y="656"/>
                    </a:lnTo>
                    <a:lnTo>
                      <a:pt x="277" y="656"/>
                    </a:lnTo>
                    <a:lnTo>
                      <a:pt x="283" y="662"/>
                    </a:lnTo>
                    <a:lnTo>
                      <a:pt x="288" y="668"/>
                    </a:lnTo>
                    <a:lnTo>
                      <a:pt x="298" y="680"/>
                    </a:lnTo>
                    <a:lnTo>
                      <a:pt x="310" y="695"/>
                    </a:lnTo>
                    <a:lnTo>
                      <a:pt x="322" y="711"/>
                    </a:lnTo>
                    <a:lnTo>
                      <a:pt x="335" y="727"/>
                    </a:lnTo>
                    <a:lnTo>
                      <a:pt x="346" y="745"/>
                    </a:lnTo>
                    <a:lnTo>
                      <a:pt x="353" y="759"/>
                    </a:lnTo>
                    <a:lnTo>
                      <a:pt x="358" y="773"/>
                    </a:lnTo>
                    <a:lnTo>
                      <a:pt x="362" y="788"/>
                    </a:lnTo>
                    <a:lnTo>
                      <a:pt x="365" y="802"/>
                    </a:lnTo>
                    <a:lnTo>
                      <a:pt x="369" y="816"/>
                    </a:lnTo>
                    <a:lnTo>
                      <a:pt x="374" y="827"/>
                    </a:lnTo>
                    <a:lnTo>
                      <a:pt x="382" y="837"/>
                    </a:lnTo>
                    <a:lnTo>
                      <a:pt x="391" y="845"/>
                    </a:lnTo>
                    <a:lnTo>
                      <a:pt x="403" y="850"/>
                    </a:lnTo>
                    <a:lnTo>
                      <a:pt x="418" y="852"/>
                    </a:lnTo>
                    <a:lnTo>
                      <a:pt x="507" y="852"/>
                    </a:lnTo>
                    <a:lnTo>
                      <a:pt x="523" y="850"/>
                    </a:lnTo>
                    <a:lnTo>
                      <a:pt x="535" y="845"/>
                    </a:lnTo>
                    <a:lnTo>
                      <a:pt x="544" y="837"/>
                    </a:lnTo>
                    <a:lnTo>
                      <a:pt x="551" y="827"/>
                    </a:lnTo>
                    <a:lnTo>
                      <a:pt x="556" y="816"/>
                    </a:lnTo>
                    <a:lnTo>
                      <a:pt x="560" y="802"/>
                    </a:lnTo>
                    <a:lnTo>
                      <a:pt x="564" y="788"/>
                    </a:lnTo>
                    <a:lnTo>
                      <a:pt x="568" y="773"/>
                    </a:lnTo>
                    <a:lnTo>
                      <a:pt x="573" y="759"/>
                    </a:lnTo>
                    <a:lnTo>
                      <a:pt x="579" y="745"/>
                    </a:lnTo>
                    <a:lnTo>
                      <a:pt x="593" y="724"/>
                    </a:lnTo>
                    <a:lnTo>
                      <a:pt x="609" y="704"/>
                    </a:lnTo>
                    <a:lnTo>
                      <a:pt x="623" y="685"/>
                    </a:lnTo>
                    <a:lnTo>
                      <a:pt x="636" y="670"/>
                    </a:lnTo>
                    <a:lnTo>
                      <a:pt x="658" y="645"/>
                    </a:lnTo>
                    <a:lnTo>
                      <a:pt x="677" y="615"/>
                    </a:lnTo>
                    <a:lnTo>
                      <a:pt x="693" y="584"/>
                    </a:lnTo>
                    <a:lnTo>
                      <a:pt x="704" y="550"/>
                    </a:lnTo>
                    <a:lnTo>
                      <a:pt x="711" y="514"/>
                    </a:lnTo>
                    <a:lnTo>
                      <a:pt x="713" y="477"/>
                    </a:lnTo>
                    <a:lnTo>
                      <a:pt x="711" y="438"/>
                    </a:lnTo>
                    <a:lnTo>
                      <a:pt x="703" y="400"/>
                    </a:lnTo>
                    <a:lnTo>
                      <a:pt x="690" y="365"/>
                    </a:lnTo>
                    <a:lnTo>
                      <a:pt x="674" y="332"/>
                    </a:lnTo>
                    <a:lnTo>
                      <a:pt x="652" y="302"/>
                    </a:lnTo>
                    <a:lnTo>
                      <a:pt x="628" y="276"/>
                    </a:lnTo>
                    <a:lnTo>
                      <a:pt x="599" y="253"/>
                    </a:lnTo>
                    <a:lnTo>
                      <a:pt x="569" y="235"/>
                    </a:lnTo>
                    <a:lnTo>
                      <a:pt x="535" y="221"/>
                    </a:lnTo>
                    <a:lnTo>
                      <a:pt x="500" y="213"/>
                    </a:lnTo>
                    <a:lnTo>
                      <a:pt x="463" y="210"/>
                    </a:lnTo>
                    <a:close/>
                    <a:moveTo>
                      <a:pt x="463" y="0"/>
                    </a:moveTo>
                    <a:lnTo>
                      <a:pt x="517" y="3"/>
                    </a:lnTo>
                    <a:lnTo>
                      <a:pt x="569" y="13"/>
                    </a:lnTo>
                    <a:lnTo>
                      <a:pt x="619" y="27"/>
                    </a:lnTo>
                    <a:lnTo>
                      <a:pt x="667" y="47"/>
                    </a:lnTo>
                    <a:lnTo>
                      <a:pt x="711" y="73"/>
                    </a:lnTo>
                    <a:lnTo>
                      <a:pt x="753" y="102"/>
                    </a:lnTo>
                    <a:lnTo>
                      <a:pt x="791" y="136"/>
                    </a:lnTo>
                    <a:lnTo>
                      <a:pt x="824" y="173"/>
                    </a:lnTo>
                    <a:lnTo>
                      <a:pt x="854" y="215"/>
                    </a:lnTo>
                    <a:lnTo>
                      <a:pt x="879" y="260"/>
                    </a:lnTo>
                    <a:lnTo>
                      <a:pt x="900" y="308"/>
                    </a:lnTo>
                    <a:lnTo>
                      <a:pt x="914" y="358"/>
                    </a:lnTo>
                    <a:lnTo>
                      <a:pt x="923" y="410"/>
                    </a:lnTo>
                    <a:lnTo>
                      <a:pt x="926" y="463"/>
                    </a:lnTo>
                    <a:lnTo>
                      <a:pt x="924" y="512"/>
                    </a:lnTo>
                    <a:lnTo>
                      <a:pt x="916" y="560"/>
                    </a:lnTo>
                    <a:lnTo>
                      <a:pt x="904" y="606"/>
                    </a:lnTo>
                    <a:lnTo>
                      <a:pt x="888" y="650"/>
                    </a:lnTo>
                    <a:lnTo>
                      <a:pt x="867" y="691"/>
                    </a:lnTo>
                    <a:lnTo>
                      <a:pt x="842" y="730"/>
                    </a:lnTo>
                    <a:lnTo>
                      <a:pt x="814" y="766"/>
                    </a:lnTo>
                    <a:lnTo>
                      <a:pt x="782" y="799"/>
                    </a:lnTo>
                    <a:lnTo>
                      <a:pt x="766" y="816"/>
                    </a:lnTo>
                    <a:lnTo>
                      <a:pt x="749" y="835"/>
                    </a:lnTo>
                    <a:lnTo>
                      <a:pt x="731" y="857"/>
                    </a:lnTo>
                    <a:lnTo>
                      <a:pt x="712" y="881"/>
                    </a:lnTo>
                    <a:lnTo>
                      <a:pt x="695" y="905"/>
                    </a:lnTo>
                    <a:lnTo>
                      <a:pt x="679" y="930"/>
                    </a:lnTo>
                    <a:lnTo>
                      <a:pt x="670" y="947"/>
                    </a:lnTo>
                    <a:lnTo>
                      <a:pt x="662" y="964"/>
                    </a:lnTo>
                    <a:lnTo>
                      <a:pt x="655" y="982"/>
                    </a:lnTo>
                    <a:lnTo>
                      <a:pt x="650" y="1000"/>
                    </a:lnTo>
                    <a:lnTo>
                      <a:pt x="645" y="1017"/>
                    </a:lnTo>
                    <a:lnTo>
                      <a:pt x="640" y="1035"/>
                    </a:lnTo>
                    <a:lnTo>
                      <a:pt x="635" y="1051"/>
                    </a:lnTo>
                    <a:lnTo>
                      <a:pt x="629" y="1066"/>
                    </a:lnTo>
                    <a:lnTo>
                      <a:pt x="621" y="1079"/>
                    </a:lnTo>
                    <a:lnTo>
                      <a:pt x="611" y="1092"/>
                    </a:lnTo>
                    <a:lnTo>
                      <a:pt x="598" y="1101"/>
                    </a:lnTo>
                    <a:lnTo>
                      <a:pt x="584" y="1109"/>
                    </a:lnTo>
                    <a:lnTo>
                      <a:pt x="566" y="1113"/>
                    </a:lnTo>
                    <a:lnTo>
                      <a:pt x="544" y="1115"/>
                    </a:lnTo>
                    <a:lnTo>
                      <a:pt x="380" y="1115"/>
                    </a:lnTo>
                    <a:lnTo>
                      <a:pt x="359" y="1113"/>
                    </a:lnTo>
                    <a:lnTo>
                      <a:pt x="342" y="1109"/>
                    </a:lnTo>
                    <a:lnTo>
                      <a:pt x="327" y="1101"/>
                    </a:lnTo>
                    <a:lnTo>
                      <a:pt x="314" y="1092"/>
                    </a:lnTo>
                    <a:lnTo>
                      <a:pt x="305" y="1079"/>
                    </a:lnTo>
                    <a:lnTo>
                      <a:pt x="297" y="1066"/>
                    </a:lnTo>
                    <a:lnTo>
                      <a:pt x="291" y="1051"/>
                    </a:lnTo>
                    <a:lnTo>
                      <a:pt x="285" y="1035"/>
                    </a:lnTo>
                    <a:lnTo>
                      <a:pt x="280" y="1017"/>
                    </a:lnTo>
                    <a:lnTo>
                      <a:pt x="276" y="1000"/>
                    </a:lnTo>
                    <a:lnTo>
                      <a:pt x="270" y="982"/>
                    </a:lnTo>
                    <a:lnTo>
                      <a:pt x="263" y="964"/>
                    </a:lnTo>
                    <a:lnTo>
                      <a:pt x="256" y="947"/>
                    </a:lnTo>
                    <a:lnTo>
                      <a:pt x="247" y="930"/>
                    </a:lnTo>
                    <a:lnTo>
                      <a:pt x="230" y="904"/>
                    </a:lnTo>
                    <a:lnTo>
                      <a:pt x="211" y="879"/>
                    </a:lnTo>
                    <a:lnTo>
                      <a:pt x="192" y="854"/>
                    </a:lnTo>
                    <a:lnTo>
                      <a:pt x="173" y="832"/>
                    </a:lnTo>
                    <a:lnTo>
                      <a:pt x="155" y="813"/>
                    </a:lnTo>
                    <a:lnTo>
                      <a:pt x="140" y="796"/>
                    </a:lnTo>
                    <a:lnTo>
                      <a:pt x="119" y="775"/>
                    </a:lnTo>
                    <a:lnTo>
                      <a:pt x="119" y="774"/>
                    </a:lnTo>
                    <a:lnTo>
                      <a:pt x="118" y="773"/>
                    </a:lnTo>
                    <a:lnTo>
                      <a:pt x="118" y="773"/>
                    </a:lnTo>
                    <a:lnTo>
                      <a:pt x="118" y="773"/>
                    </a:lnTo>
                    <a:lnTo>
                      <a:pt x="88" y="736"/>
                    </a:lnTo>
                    <a:lnTo>
                      <a:pt x="62" y="697"/>
                    </a:lnTo>
                    <a:lnTo>
                      <a:pt x="40" y="654"/>
                    </a:lnTo>
                    <a:lnTo>
                      <a:pt x="23" y="609"/>
                    </a:lnTo>
                    <a:lnTo>
                      <a:pt x="10" y="562"/>
                    </a:lnTo>
                    <a:lnTo>
                      <a:pt x="2" y="513"/>
                    </a:lnTo>
                    <a:lnTo>
                      <a:pt x="0" y="463"/>
                    </a:lnTo>
                    <a:lnTo>
                      <a:pt x="3" y="410"/>
                    </a:lnTo>
                    <a:lnTo>
                      <a:pt x="12" y="358"/>
                    </a:lnTo>
                    <a:lnTo>
                      <a:pt x="26" y="308"/>
                    </a:lnTo>
                    <a:lnTo>
                      <a:pt x="47" y="260"/>
                    </a:lnTo>
                    <a:lnTo>
                      <a:pt x="72" y="215"/>
                    </a:lnTo>
                    <a:lnTo>
                      <a:pt x="102" y="173"/>
                    </a:lnTo>
                    <a:lnTo>
                      <a:pt x="135" y="136"/>
                    </a:lnTo>
                    <a:lnTo>
                      <a:pt x="173" y="102"/>
                    </a:lnTo>
                    <a:lnTo>
                      <a:pt x="215" y="73"/>
                    </a:lnTo>
                    <a:lnTo>
                      <a:pt x="259" y="47"/>
                    </a:lnTo>
                    <a:lnTo>
                      <a:pt x="306" y="27"/>
                    </a:lnTo>
                    <a:lnTo>
                      <a:pt x="357" y="13"/>
                    </a:lnTo>
                    <a:lnTo>
                      <a:pt x="409" y="3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7" name="Freeform 6">
              <a:extLst>
                <a:ext uri="{FF2B5EF4-FFF2-40B4-BE49-F238E27FC236}">
                  <a16:creationId xmlns:a16="http://schemas.microsoft.com/office/drawing/2014/main" id="{E0FE2FC8-4B5E-4C73-9D31-2C2C6A728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100" y="2603772"/>
              <a:ext cx="404150" cy="538726"/>
            </a:xfrm>
            <a:custGeom>
              <a:avLst/>
              <a:gdLst>
                <a:gd name="T0" fmla="*/ 3024 w 4049"/>
                <a:gd name="T1" fmla="*/ 2600 h 4047"/>
                <a:gd name="T2" fmla="*/ 3472 w 4049"/>
                <a:gd name="T3" fmla="*/ 3048 h 4047"/>
                <a:gd name="T4" fmla="*/ 3540 w 4049"/>
                <a:gd name="T5" fmla="*/ 3191 h 4047"/>
                <a:gd name="T6" fmla="*/ 3416 w 4049"/>
                <a:gd name="T7" fmla="*/ 3288 h 4047"/>
                <a:gd name="T8" fmla="*/ 2796 w 4049"/>
                <a:gd name="T9" fmla="*/ 3218 h 4047"/>
                <a:gd name="T10" fmla="*/ 2812 w 4049"/>
                <a:gd name="T11" fmla="*/ 2577 h 4047"/>
                <a:gd name="T12" fmla="*/ 2960 w 4049"/>
                <a:gd name="T13" fmla="*/ 2280 h 4047"/>
                <a:gd name="T14" fmla="*/ 2555 w 4049"/>
                <a:gd name="T15" fmla="*/ 2450 h 4047"/>
                <a:gd name="T16" fmla="*/ 2312 w 4049"/>
                <a:gd name="T17" fmla="*/ 2811 h 4047"/>
                <a:gd name="T18" fmla="*/ 2312 w 4049"/>
                <a:gd name="T19" fmla="*/ 3261 h 4047"/>
                <a:gd name="T20" fmla="*/ 2555 w 4049"/>
                <a:gd name="T21" fmla="*/ 3620 h 4047"/>
                <a:gd name="T22" fmla="*/ 2960 w 4049"/>
                <a:gd name="T23" fmla="*/ 3790 h 4047"/>
                <a:gd name="T24" fmla="*/ 3398 w 4049"/>
                <a:gd name="T25" fmla="*/ 3703 h 4047"/>
                <a:gd name="T26" fmla="*/ 3705 w 4049"/>
                <a:gd name="T27" fmla="*/ 3396 h 4047"/>
                <a:gd name="T28" fmla="*/ 3792 w 4049"/>
                <a:gd name="T29" fmla="*/ 2958 h 4047"/>
                <a:gd name="T30" fmla="*/ 3622 w 4049"/>
                <a:gd name="T31" fmla="*/ 2553 h 4047"/>
                <a:gd name="T32" fmla="*/ 3263 w 4049"/>
                <a:gd name="T33" fmla="*/ 2311 h 4047"/>
                <a:gd name="T34" fmla="*/ 1772 w 4049"/>
                <a:gd name="T35" fmla="*/ 2782 h 4047"/>
                <a:gd name="T36" fmla="*/ 506 w 4049"/>
                <a:gd name="T37" fmla="*/ 2782 h 4047"/>
                <a:gd name="T38" fmla="*/ 3372 w 4049"/>
                <a:gd name="T39" fmla="*/ 2081 h 4047"/>
                <a:gd name="T40" fmla="*/ 3781 w 4049"/>
                <a:gd name="T41" fmla="*/ 2349 h 4047"/>
                <a:gd name="T42" fmla="*/ 4016 w 4049"/>
                <a:gd name="T43" fmla="*/ 2780 h 4047"/>
                <a:gd name="T44" fmla="*/ 4016 w 4049"/>
                <a:gd name="T45" fmla="*/ 3291 h 4047"/>
                <a:gd name="T46" fmla="*/ 3781 w 4049"/>
                <a:gd name="T47" fmla="*/ 3721 h 4047"/>
                <a:gd name="T48" fmla="*/ 3372 w 4049"/>
                <a:gd name="T49" fmla="*/ 3991 h 4047"/>
                <a:gd name="T50" fmla="*/ 2864 w 4049"/>
                <a:gd name="T51" fmla="*/ 4033 h 4047"/>
                <a:gd name="T52" fmla="*/ 2413 w 4049"/>
                <a:gd name="T53" fmla="*/ 3832 h 4047"/>
                <a:gd name="T54" fmla="*/ 2113 w 4049"/>
                <a:gd name="T55" fmla="*/ 3448 h 4047"/>
                <a:gd name="T56" fmla="*/ 2028 w 4049"/>
                <a:gd name="T57" fmla="*/ 2948 h 4047"/>
                <a:gd name="T58" fmla="*/ 2191 w 4049"/>
                <a:gd name="T59" fmla="*/ 2478 h 4047"/>
                <a:gd name="T60" fmla="*/ 2550 w 4049"/>
                <a:gd name="T61" fmla="*/ 2148 h 4047"/>
                <a:gd name="T62" fmla="*/ 3037 w 4049"/>
                <a:gd name="T63" fmla="*/ 2024 h 4047"/>
                <a:gd name="T64" fmla="*/ 1265 w 4049"/>
                <a:gd name="T65" fmla="*/ 1518 h 4047"/>
                <a:gd name="T66" fmla="*/ 1012 w 4049"/>
                <a:gd name="T67" fmla="*/ 1518 h 4047"/>
                <a:gd name="T68" fmla="*/ 379 w 4049"/>
                <a:gd name="T69" fmla="*/ 632 h 4047"/>
                <a:gd name="T70" fmla="*/ 484 w 4049"/>
                <a:gd name="T71" fmla="*/ 837 h 4047"/>
                <a:gd name="T72" fmla="*/ 713 w 4049"/>
                <a:gd name="T73" fmla="*/ 872 h 4047"/>
                <a:gd name="T74" fmla="*/ 873 w 4049"/>
                <a:gd name="T75" fmla="*/ 712 h 4047"/>
                <a:gd name="T76" fmla="*/ 2407 w 4049"/>
                <a:gd name="T77" fmla="*/ 673 h 4047"/>
                <a:gd name="T78" fmla="*/ 2541 w 4049"/>
                <a:gd name="T79" fmla="*/ 857 h 4047"/>
                <a:gd name="T80" fmla="*/ 2774 w 4049"/>
                <a:gd name="T81" fmla="*/ 857 h 4047"/>
                <a:gd name="T82" fmla="*/ 2907 w 4049"/>
                <a:gd name="T83" fmla="*/ 673 h 4047"/>
                <a:gd name="T84" fmla="*/ 3142 w 4049"/>
                <a:gd name="T85" fmla="*/ 537 h 4047"/>
                <a:gd name="T86" fmla="*/ 3286 w 4049"/>
                <a:gd name="T87" fmla="*/ 739 h 4047"/>
                <a:gd name="T88" fmla="*/ 253 w 4049"/>
                <a:gd name="T89" fmla="*/ 3010 h 4047"/>
                <a:gd name="T90" fmla="*/ 274 w 4049"/>
                <a:gd name="T91" fmla="*/ 3288 h 4047"/>
                <a:gd name="T92" fmla="*/ 53 w 4049"/>
                <a:gd name="T93" fmla="*/ 3175 h 4047"/>
                <a:gd name="T94" fmla="*/ 3 w 4049"/>
                <a:gd name="T95" fmla="*/ 739 h 4047"/>
                <a:gd name="T96" fmla="*/ 148 w 4049"/>
                <a:gd name="T97" fmla="*/ 537 h 4047"/>
                <a:gd name="T98" fmla="*/ 2712 w 4049"/>
                <a:gd name="T99" fmla="*/ 13 h 4047"/>
                <a:gd name="T100" fmla="*/ 2784 w 4049"/>
                <a:gd name="T101" fmla="*/ 632 h 4047"/>
                <a:gd name="T102" fmla="*/ 2686 w 4049"/>
                <a:gd name="T103" fmla="*/ 755 h 4047"/>
                <a:gd name="T104" fmla="*/ 2544 w 4049"/>
                <a:gd name="T105" fmla="*/ 688 h 4047"/>
                <a:gd name="T106" fmla="*/ 2558 w 4049"/>
                <a:gd name="T107" fmla="*/ 48 h 4047"/>
                <a:gd name="T108" fmla="*/ 661 w 4049"/>
                <a:gd name="T109" fmla="*/ 3 h 4047"/>
                <a:gd name="T110" fmla="*/ 759 w 4049"/>
                <a:gd name="T111" fmla="*/ 126 h 4047"/>
                <a:gd name="T112" fmla="*/ 688 w 4049"/>
                <a:gd name="T113" fmla="*/ 745 h 4047"/>
                <a:gd name="T114" fmla="*/ 534 w 4049"/>
                <a:gd name="T115" fmla="*/ 711 h 4047"/>
                <a:gd name="T116" fmla="*/ 519 w 4049"/>
                <a:gd name="T117" fmla="*/ 71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49" h="4047">
                  <a:moveTo>
                    <a:pt x="2910" y="2530"/>
                  </a:moveTo>
                  <a:lnTo>
                    <a:pt x="2939" y="2532"/>
                  </a:lnTo>
                  <a:lnTo>
                    <a:pt x="2966" y="2542"/>
                  </a:lnTo>
                  <a:lnTo>
                    <a:pt x="2989" y="2557"/>
                  </a:lnTo>
                  <a:lnTo>
                    <a:pt x="3009" y="2577"/>
                  </a:lnTo>
                  <a:lnTo>
                    <a:pt x="3024" y="2600"/>
                  </a:lnTo>
                  <a:lnTo>
                    <a:pt x="3034" y="2627"/>
                  </a:lnTo>
                  <a:lnTo>
                    <a:pt x="3037" y="2655"/>
                  </a:lnTo>
                  <a:lnTo>
                    <a:pt x="3037" y="3036"/>
                  </a:lnTo>
                  <a:lnTo>
                    <a:pt x="3416" y="3036"/>
                  </a:lnTo>
                  <a:lnTo>
                    <a:pt x="3445" y="3038"/>
                  </a:lnTo>
                  <a:lnTo>
                    <a:pt x="3472" y="3048"/>
                  </a:lnTo>
                  <a:lnTo>
                    <a:pt x="3495" y="3063"/>
                  </a:lnTo>
                  <a:lnTo>
                    <a:pt x="3515" y="3083"/>
                  </a:lnTo>
                  <a:lnTo>
                    <a:pt x="3530" y="3106"/>
                  </a:lnTo>
                  <a:lnTo>
                    <a:pt x="3540" y="3133"/>
                  </a:lnTo>
                  <a:lnTo>
                    <a:pt x="3543" y="3163"/>
                  </a:lnTo>
                  <a:lnTo>
                    <a:pt x="3540" y="3191"/>
                  </a:lnTo>
                  <a:lnTo>
                    <a:pt x="3530" y="3218"/>
                  </a:lnTo>
                  <a:lnTo>
                    <a:pt x="3515" y="3241"/>
                  </a:lnTo>
                  <a:lnTo>
                    <a:pt x="3495" y="3261"/>
                  </a:lnTo>
                  <a:lnTo>
                    <a:pt x="3472" y="3276"/>
                  </a:lnTo>
                  <a:lnTo>
                    <a:pt x="3445" y="3286"/>
                  </a:lnTo>
                  <a:lnTo>
                    <a:pt x="3416" y="3288"/>
                  </a:lnTo>
                  <a:lnTo>
                    <a:pt x="2910" y="3288"/>
                  </a:lnTo>
                  <a:lnTo>
                    <a:pt x="2881" y="3286"/>
                  </a:lnTo>
                  <a:lnTo>
                    <a:pt x="2855" y="3276"/>
                  </a:lnTo>
                  <a:lnTo>
                    <a:pt x="2832" y="3261"/>
                  </a:lnTo>
                  <a:lnTo>
                    <a:pt x="2812" y="3241"/>
                  </a:lnTo>
                  <a:lnTo>
                    <a:pt x="2796" y="3218"/>
                  </a:lnTo>
                  <a:lnTo>
                    <a:pt x="2787" y="3191"/>
                  </a:lnTo>
                  <a:lnTo>
                    <a:pt x="2784" y="3163"/>
                  </a:lnTo>
                  <a:lnTo>
                    <a:pt x="2784" y="2655"/>
                  </a:lnTo>
                  <a:lnTo>
                    <a:pt x="2787" y="2627"/>
                  </a:lnTo>
                  <a:lnTo>
                    <a:pt x="2796" y="2600"/>
                  </a:lnTo>
                  <a:lnTo>
                    <a:pt x="2812" y="2577"/>
                  </a:lnTo>
                  <a:lnTo>
                    <a:pt x="2832" y="2557"/>
                  </a:lnTo>
                  <a:lnTo>
                    <a:pt x="2855" y="2542"/>
                  </a:lnTo>
                  <a:lnTo>
                    <a:pt x="2881" y="2532"/>
                  </a:lnTo>
                  <a:lnTo>
                    <a:pt x="2910" y="2530"/>
                  </a:lnTo>
                  <a:close/>
                  <a:moveTo>
                    <a:pt x="3037" y="2276"/>
                  </a:moveTo>
                  <a:lnTo>
                    <a:pt x="2960" y="2280"/>
                  </a:lnTo>
                  <a:lnTo>
                    <a:pt x="2883" y="2292"/>
                  </a:lnTo>
                  <a:lnTo>
                    <a:pt x="2811" y="2311"/>
                  </a:lnTo>
                  <a:lnTo>
                    <a:pt x="2742" y="2337"/>
                  </a:lnTo>
                  <a:lnTo>
                    <a:pt x="2675" y="2369"/>
                  </a:lnTo>
                  <a:lnTo>
                    <a:pt x="2612" y="2407"/>
                  </a:lnTo>
                  <a:lnTo>
                    <a:pt x="2555" y="2450"/>
                  </a:lnTo>
                  <a:lnTo>
                    <a:pt x="2500" y="2499"/>
                  </a:lnTo>
                  <a:lnTo>
                    <a:pt x="2451" y="2553"/>
                  </a:lnTo>
                  <a:lnTo>
                    <a:pt x="2407" y="2611"/>
                  </a:lnTo>
                  <a:lnTo>
                    <a:pt x="2369" y="2674"/>
                  </a:lnTo>
                  <a:lnTo>
                    <a:pt x="2337" y="2740"/>
                  </a:lnTo>
                  <a:lnTo>
                    <a:pt x="2312" y="2811"/>
                  </a:lnTo>
                  <a:lnTo>
                    <a:pt x="2292" y="2883"/>
                  </a:lnTo>
                  <a:lnTo>
                    <a:pt x="2281" y="2958"/>
                  </a:lnTo>
                  <a:lnTo>
                    <a:pt x="2278" y="3036"/>
                  </a:lnTo>
                  <a:lnTo>
                    <a:pt x="2281" y="3113"/>
                  </a:lnTo>
                  <a:lnTo>
                    <a:pt x="2292" y="3188"/>
                  </a:lnTo>
                  <a:lnTo>
                    <a:pt x="2312" y="3261"/>
                  </a:lnTo>
                  <a:lnTo>
                    <a:pt x="2337" y="3331"/>
                  </a:lnTo>
                  <a:lnTo>
                    <a:pt x="2369" y="3396"/>
                  </a:lnTo>
                  <a:lnTo>
                    <a:pt x="2407" y="3459"/>
                  </a:lnTo>
                  <a:lnTo>
                    <a:pt x="2451" y="3518"/>
                  </a:lnTo>
                  <a:lnTo>
                    <a:pt x="2500" y="3572"/>
                  </a:lnTo>
                  <a:lnTo>
                    <a:pt x="2555" y="3620"/>
                  </a:lnTo>
                  <a:lnTo>
                    <a:pt x="2612" y="3665"/>
                  </a:lnTo>
                  <a:lnTo>
                    <a:pt x="2675" y="3703"/>
                  </a:lnTo>
                  <a:lnTo>
                    <a:pt x="2742" y="3735"/>
                  </a:lnTo>
                  <a:lnTo>
                    <a:pt x="2811" y="3761"/>
                  </a:lnTo>
                  <a:lnTo>
                    <a:pt x="2883" y="3779"/>
                  </a:lnTo>
                  <a:lnTo>
                    <a:pt x="2960" y="3790"/>
                  </a:lnTo>
                  <a:lnTo>
                    <a:pt x="3037" y="3794"/>
                  </a:lnTo>
                  <a:lnTo>
                    <a:pt x="3115" y="3790"/>
                  </a:lnTo>
                  <a:lnTo>
                    <a:pt x="3190" y="3779"/>
                  </a:lnTo>
                  <a:lnTo>
                    <a:pt x="3263" y="3761"/>
                  </a:lnTo>
                  <a:lnTo>
                    <a:pt x="3331" y="3735"/>
                  </a:lnTo>
                  <a:lnTo>
                    <a:pt x="3398" y="3703"/>
                  </a:lnTo>
                  <a:lnTo>
                    <a:pt x="3461" y="3665"/>
                  </a:lnTo>
                  <a:lnTo>
                    <a:pt x="3520" y="3620"/>
                  </a:lnTo>
                  <a:lnTo>
                    <a:pt x="3573" y="3572"/>
                  </a:lnTo>
                  <a:lnTo>
                    <a:pt x="3622" y="3518"/>
                  </a:lnTo>
                  <a:lnTo>
                    <a:pt x="3666" y="3459"/>
                  </a:lnTo>
                  <a:lnTo>
                    <a:pt x="3705" y="3396"/>
                  </a:lnTo>
                  <a:lnTo>
                    <a:pt x="3737" y="3331"/>
                  </a:lnTo>
                  <a:lnTo>
                    <a:pt x="3761" y="3261"/>
                  </a:lnTo>
                  <a:lnTo>
                    <a:pt x="3781" y="3188"/>
                  </a:lnTo>
                  <a:lnTo>
                    <a:pt x="3792" y="3113"/>
                  </a:lnTo>
                  <a:lnTo>
                    <a:pt x="3796" y="3036"/>
                  </a:lnTo>
                  <a:lnTo>
                    <a:pt x="3792" y="2958"/>
                  </a:lnTo>
                  <a:lnTo>
                    <a:pt x="3781" y="2883"/>
                  </a:lnTo>
                  <a:lnTo>
                    <a:pt x="3761" y="2811"/>
                  </a:lnTo>
                  <a:lnTo>
                    <a:pt x="3737" y="2740"/>
                  </a:lnTo>
                  <a:lnTo>
                    <a:pt x="3705" y="2674"/>
                  </a:lnTo>
                  <a:lnTo>
                    <a:pt x="3666" y="2611"/>
                  </a:lnTo>
                  <a:lnTo>
                    <a:pt x="3622" y="2553"/>
                  </a:lnTo>
                  <a:lnTo>
                    <a:pt x="3573" y="2499"/>
                  </a:lnTo>
                  <a:lnTo>
                    <a:pt x="3520" y="2450"/>
                  </a:lnTo>
                  <a:lnTo>
                    <a:pt x="3461" y="2407"/>
                  </a:lnTo>
                  <a:lnTo>
                    <a:pt x="3398" y="2369"/>
                  </a:lnTo>
                  <a:lnTo>
                    <a:pt x="3331" y="2337"/>
                  </a:lnTo>
                  <a:lnTo>
                    <a:pt x="3263" y="2311"/>
                  </a:lnTo>
                  <a:lnTo>
                    <a:pt x="3190" y="2292"/>
                  </a:lnTo>
                  <a:lnTo>
                    <a:pt x="3115" y="2280"/>
                  </a:lnTo>
                  <a:lnTo>
                    <a:pt x="3037" y="2276"/>
                  </a:lnTo>
                  <a:close/>
                  <a:moveTo>
                    <a:pt x="1265" y="2276"/>
                  </a:moveTo>
                  <a:lnTo>
                    <a:pt x="1772" y="2276"/>
                  </a:lnTo>
                  <a:lnTo>
                    <a:pt x="1772" y="2782"/>
                  </a:lnTo>
                  <a:lnTo>
                    <a:pt x="1265" y="2782"/>
                  </a:lnTo>
                  <a:lnTo>
                    <a:pt x="1265" y="2276"/>
                  </a:lnTo>
                  <a:close/>
                  <a:moveTo>
                    <a:pt x="506" y="2276"/>
                  </a:moveTo>
                  <a:lnTo>
                    <a:pt x="1012" y="2276"/>
                  </a:lnTo>
                  <a:lnTo>
                    <a:pt x="1012" y="2782"/>
                  </a:lnTo>
                  <a:lnTo>
                    <a:pt x="506" y="2782"/>
                  </a:lnTo>
                  <a:lnTo>
                    <a:pt x="506" y="2276"/>
                  </a:lnTo>
                  <a:close/>
                  <a:moveTo>
                    <a:pt x="3037" y="2024"/>
                  </a:moveTo>
                  <a:lnTo>
                    <a:pt x="3125" y="2028"/>
                  </a:lnTo>
                  <a:lnTo>
                    <a:pt x="3210" y="2039"/>
                  </a:lnTo>
                  <a:lnTo>
                    <a:pt x="3292" y="2056"/>
                  </a:lnTo>
                  <a:lnTo>
                    <a:pt x="3372" y="2081"/>
                  </a:lnTo>
                  <a:lnTo>
                    <a:pt x="3450" y="2112"/>
                  </a:lnTo>
                  <a:lnTo>
                    <a:pt x="3524" y="2148"/>
                  </a:lnTo>
                  <a:lnTo>
                    <a:pt x="3594" y="2190"/>
                  </a:lnTo>
                  <a:lnTo>
                    <a:pt x="3660" y="2238"/>
                  </a:lnTo>
                  <a:lnTo>
                    <a:pt x="3723" y="2291"/>
                  </a:lnTo>
                  <a:lnTo>
                    <a:pt x="3781" y="2349"/>
                  </a:lnTo>
                  <a:lnTo>
                    <a:pt x="3834" y="2412"/>
                  </a:lnTo>
                  <a:lnTo>
                    <a:pt x="3882" y="2478"/>
                  </a:lnTo>
                  <a:lnTo>
                    <a:pt x="3925" y="2548"/>
                  </a:lnTo>
                  <a:lnTo>
                    <a:pt x="3961" y="2622"/>
                  </a:lnTo>
                  <a:lnTo>
                    <a:pt x="3991" y="2700"/>
                  </a:lnTo>
                  <a:lnTo>
                    <a:pt x="4016" y="2780"/>
                  </a:lnTo>
                  <a:lnTo>
                    <a:pt x="4035" y="2863"/>
                  </a:lnTo>
                  <a:lnTo>
                    <a:pt x="4046" y="2948"/>
                  </a:lnTo>
                  <a:lnTo>
                    <a:pt x="4049" y="3036"/>
                  </a:lnTo>
                  <a:lnTo>
                    <a:pt x="4046" y="3123"/>
                  </a:lnTo>
                  <a:lnTo>
                    <a:pt x="4035" y="3208"/>
                  </a:lnTo>
                  <a:lnTo>
                    <a:pt x="4016" y="3291"/>
                  </a:lnTo>
                  <a:lnTo>
                    <a:pt x="3991" y="3371"/>
                  </a:lnTo>
                  <a:lnTo>
                    <a:pt x="3961" y="3448"/>
                  </a:lnTo>
                  <a:lnTo>
                    <a:pt x="3925" y="3522"/>
                  </a:lnTo>
                  <a:lnTo>
                    <a:pt x="3882" y="3593"/>
                  </a:lnTo>
                  <a:lnTo>
                    <a:pt x="3834" y="3660"/>
                  </a:lnTo>
                  <a:lnTo>
                    <a:pt x="3781" y="3721"/>
                  </a:lnTo>
                  <a:lnTo>
                    <a:pt x="3723" y="3779"/>
                  </a:lnTo>
                  <a:lnTo>
                    <a:pt x="3660" y="3832"/>
                  </a:lnTo>
                  <a:lnTo>
                    <a:pt x="3594" y="3880"/>
                  </a:lnTo>
                  <a:lnTo>
                    <a:pt x="3524" y="3923"/>
                  </a:lnTo>
                  <a:lnTo>
                    <a:pt x="3450" y="3960"/>
                  </a:lnTo>
                  <a:lnTo>
                    <a:pt x="3372" y="3991"/>
                  </a:lnTo>
                  <a:lnTo>
                    <a:pt x="3292" y="4015"/>
                  </a:lnTo>
                  <a:lnTo>
                    <a:pt x="3210" y="4033"/>
                  </a:lnTo>
                  <a:lnTo>
                    <a:pt x="3125" y="4044"/>
                  </a:lnTo>
                  <a:lnTo>
                    <a:pt x="3037" y="4047"/>
                  </a:lnTo>
                  <a:lnTo>
                    <a:pt x="2950" y="4044"/>
                  </a:lnTo>
                  <a:lnTo>
                    <a:pt x="2864" y="4033"/>
                  </a:lnTo>
                  <a:lnTo>
                    <a:pt x="2781" y="4015"/>
                  </a:lnTo>
                  <a:lnTo>
                    <a:pt x="2701" y="3991"/>
                  </a:lnTo>
                  <a:lnTo>
                    <a:pt x="2624" y="3960"/>
                  </a:lnTo>
                  <a:lnTo>
                    <a:pt x="2550" y="3923"/>
                  </a:lnTo>
                  <a:lnTo>
                    <a:pt x="2479" y="3880"/>
                  </a:lnTo>
                  <a:lnTo>
                    <a:pt x="2413" y="3832"/>
                  </a:lnTo>
                  <a:lnTo>
                    <a:pt x="2350" y="3779"/>
                  </a:lnTo>
                  <a:lnTo>
                    <a:pt x="2292" y="3721"/>
                  </a:lnTo>
                  <a:lnTo>
                    <a:pt x="2239" y="3660"/>
                  </a:lnTo>
                  <a:lnTo>
                    <a:pt x="2191" y="3593"/>
                  </a:lnTo>
                  <a:lnTo>
                    <a:pt x="2150" y="3522"/>
                  </a:lnTo>
                  <a:lnTo>
                    <a:pt x="2113" y="3448"/>
                  </a:lnTo>
                  <a:lnTo>
                    <a:pt x="2082" y="3371"/>
                  </a:lnTo>
                  <a:lnTo>
                    <a:pt x="2057" y="3291"/>
                  </a:lnTo>
                  <a:lnTo>
                    <a:pt x="2039" y="3208"/>
                  </a:lnTo>
                  <a:lnTo>
                    <a:pt x="2028" y="3123"/>
                  </a:lnTo>
                  <a:lnTo>
                    <a:pt x="2024" y="3036"/>
                  </a:lnTo>
                  <a:lnTo>
                    <a:pt x="2028" y="2948"/>
                  </a:lnTo>
                  <a:lnTo>
                    <a:pt x="2039" y="2863"/>
                  </a:lnTo>
                  <a:lnTo>
                    <a:pt x="2057" y="2780"/>
                  </a:lnTo>
                  <a:lnTo>
                    <a:pt x="2082" y="2700"/>
                  </a:lnTo>
                  <a:lnTo>
                    <a:pt x="2113" y="2622"/>
                  </a:lnTo>
                  <a:lnTo>
                    <a:pt x="2150" y="2548"/>
                  </a:lnTo>
                  <a:lnTo>
                    <a:pt x="2191" y="2478"/>
                  </a:lnTo>
                  <a:lnTo>
                    <a:pt x="2239" y="2412"/>
                  </a:lnTo>
                  <a:lnTo>
                    <a:pt x="2292" y="2349"/>
                  </a:lnTo>
                  <a:lnTo>
                    <a:pt x="2350" y="2291"/>
                  </a:lnTo>
                  <a:lnTo>
                    <a:pt x="2413" y="2238"/>
                  </a:lnTo>
                  <a:lnTo>
                    <a:pt x="2479" y="2190"/>
                  </a:lnTo>
                  <a:lnTo>
                    <a:pt x="2550" y="2148"/>
                  </a:lnTo>
                  <a:lnTo>
                    <a:pt x="2624" y="2112"/>
                  </a:lnTo>
                  <a:lnTo>
                    <a:pt x="2701" y="2081"/>
                  </a:lnTo>
                  <a:lnTo>
                    <a:pt x="2781" y="2056"/>
                  </a:lnTo>
                  <a:lnTo>
                    <a:pt x="2864" y="2039"/>
                  </a:lnTo>
                  <a:lnTo>
                    <a:pt x="2950" y="2028"/>
                  </a:lnTo>
                  <a:lnTo>
                    <a:pt x="3037" y="2024"/>
                  </a:lnTo>
                  <a:close/>
                  <a:moveTo>
                    <a:pt x="2024" y="1518"/>
                  </a:moveTo>
                  <a:lnTo>
                    <a:pt x="2530" y="1518"/>
                  </a:lnTo>
                  <a:lnTo>
                    <a:pt x="2530" y="2024"/>
                  </a:lnTo>
                  <a:lnTo>
                    <a:pt x="2024" y="2024"/>
                  </a:lnTo>
                  <a:lnTo>
                    <a:pt x="2024" y="1518"/>
                  </a:lnTo>
                  <a:close/>
                  <a:moveTo>
                    <a:pt x="1265" y="1518"/>
                  </a:moveTo>
                  <a:lnTo>
                    <a:pt x="1772" y="1518"/>
                  </a:lnTo>
                  <a:lnTo>
                    <a:pt x="1772" y="2024"/>
                  </a:lnTo>
                  <a:lnTo>
                    <a:pt x="1265" y="2024"/>
                  </a:lnTo>
                  <a:lnTo>
                    <a:pt x="1265" y="1518"/>
                  </a:lnTo>
                  <a:close/>
                  <a:moveTo>
                    <a:pt x="506" y="1518"/>
                  </a:moveTo>
                  <a:lnTo>
                    <a:pt x="1012" y="1518"/>
                  </a:lnTo>
                  <a:lnTo>
                    <a:pt x="1012" y="2024"/>
                  </a:lnTo>
                  <a:lnTo>
                    <a:pt x="506" y="2024"/>
                  </a:lnTo>
                  <a:lnTo>
                    <a:pt x="506" y="1518"/>
                  </a:lnTo>
                  <a:close/>
                  <a:moveTo>
                    <a:pt x="274" y="505"/>
                  </a:moveTo>
                  <a:lnTo>
                    <a:pt x="379" y="505"/>
                  </a:lnTo>
                  <a:lnTo>
                    <a:pt x="379" y="632"/>
                  </a:lnTo>
                  <a:lnTo>
                    <a:pt x="383" y="673"/>
                  </a:lnTo>
                  <a:lnTo>
                    <a:pt x="393" y="712"/>
                  </a:lnTo>
                  <a:lnTo>
                    <a:pt x="407" y="748"/>
                  </a:lnTo>
                  <a:lnTo>
                    <a:pt x="428" y="781"/>
                  </a:lnTo>
                  <a:lnTo>
                    <a:pt x="454" y="811"/>
                  </a:lnTo>
                  <a:lnTo>
                    <a:pt x="484" y="837"/>
                  </a:lnTo>
                  <a:lnTo>
                    <a:pt x="516" y="857"/>
                  </a:lnTo>
                  <a:lnTo>
                    <a:pt x="553" y="872"/>
                  </a:lnTo>
                  <a:lnTo>
                    <a:pt x="592" y="882"/>
                  </a:lnTo>
                  <a:lnTo>
                    <a:pt x="633" y="886"/>
                  </a:lnTo>
                  <a:lnTo>
                    <a:pt x="673" y="882"/>
                  </a:lnTo>
                  <a:lnTo>
                    <a:pt x="713" y="872"/>
                  </a:lnTo>
                  <a:lnTo>
                    <a:pt x="748" y="857"/>
                  </a:lnTo>
                  <a:lnTo>
                    <a:pt x="782" y="837"/>
                  </a:lnTo>
                  <a:lnTo>
                    <a:pt x="811" y="811"/>
                  </a:lnTo>
                  <a:lnTo>
                    <a:pt x="837" y="781"/>
                  </a:lnTo>
                  <a:lnTo>
                    <a:pt x="857" y="748"/>
                  </a:lnTo>
                  <a:lnTo>
                    <a:pt x="873" y="712"/>
                  </a:lnTo>
                  <a:lnTo>
                    <a:pt x="883" y="673"/>
                  </a:lnTo>
                  <a:lnTo>
                    <a:pt x="885" y="632"/>
                  </a:lnTo>
                  <a:lnTo>
                    <a:pt x="885" y="505"/>
                  </a:lnTo>
                  <a:lnTo>
                    <a:pt x="2404" y="505"/>
                  </a:lnTo>
                  <a:lnTo>
                    <a:pt x="2404" y="632"/>
                  </a:lnTo>
                  <a:lnTo>
                    <a:pt x="2407" y="673"/>
                  </a:lnTo>
                  <a:lnTo>
                    <a:pt x="2417" y="712"/>
                  </a:lnTo>
                  <a:lnTo>
                    <a:pt x="2433" y="748"/>
                  </a:lnTo>
                  <a:lnTo>
                    <a:pt x="2452" y="781"/>
                  </a:lnTo>
                  <a:lnTo>
                    <a:pt x="2478" y="811"/>
                  </a:lnTo>
                  <a:lnTo>
                    <a:pt x="2508" y="837"/>
                  </a:lnTo>
                  <a:lnTo>
                    <a:pt x="2541" y="857"/>
                  </a:lnTo>
                  <a:lnTo>
                    <a:pt x="2577" y="872"/>
                  </a:lnTo>
                  <a:lnTo>
                    <a:pt x="2616" y="882"/>
                  </a:lnTo>
                  <a:lnTo>
                    <a:pt x="2657" y="886"/>
                  </a:lnTo>
                  <a:lnTo>
                    <a:pt x="2699" y="882"/>
                  </a:lnTo>
                  <a:lnTo>
                    <a:pt x="2737" y="872"/>
                  </a:lnTo>
                  <a:lnTo>
                    <a:pt x="2774" y="857"/>
                  </a:lnTo>
                  <a:lnTo>
                    <a:pt x="2807" y="837"/>
                  </a:lnTo>
                  <a:lnTo>
                    <a:pt x="2837" y="811"/>
                  </a:lnTo>
                  <a:lnTo>
                    <a:pt x="2861" y="781"/>
                  </a:lnTo>
                  <a:lnTo>
                    <a:pt x="2882" y="748"/>
                  </a:lnTo>
                  <a:lnTo>
                    <a:pt x="2897" y="712"/>
                  </a:lnTo>
                  <a:lnTo>
                    <a:pt x="2907" y="673"/>
                  </a:lnTo>
                  <a:lnTo>
                    <a:pt x="2910" y="632"/>
                  </a:lnTo>
                  <a:lnTo>
                    <a:pt x="2910" y="505"/>
                  </a:lnTo>
                  <a:lnTo>
                    <a:pt x="3016" y="505"/>
                  </a:lnTo>
                  <a:lnTo>
                    <a:pt x="3061" y="509"/>
                  </a:lnTo>
                  <a:lnTo>
                    <a:pt x="3102" y="520"/>
                  </a:lnTo>
                  <a:lnTo>
                    <a:pt x="3142" y="537"/>
                  </a:lnTo>
                  <a:lnTo>
                    <a:pt x="3178" y="560"/>
                  </a:lnTo>
                  <a:lnTo>
                    <a:pt x="3210" y="587"/>
                  </a:lnTo>
                  <a:lnTo>
                    <a:pt x="3237" y="620"/>
                  </a:lnTo>
                  <a:lnTo>
                    <a:pt x="3259" y="656"/>
                  </a:lnTo>
                  <a:lnTo>
                    <a:pt x="3276" y="696"/>
                  </a:lnTo>
                  <a:lnTo>
                    <a:pt x="3286" y="739"/>
                  </a:lnTo>
                  <a:lnTo>
                    <a:pt x="3290" y="784"/>
                  </a:lnTo>
                  <a:lnTo>
                    <a:pt x="3290" y="1771"/>
                  </a:lnTo>
                  <a:lnTo>
                    <a:pt x="3037" y="1771"/>
                  </a:lnTo>
                  <a:lnTo>
                    <a:pt x="3037" y="1265"/>
                  </a:lnTo>
                  <a:lnTo>
                    <a:pt x="253" y="1265"/>
                  </a:lnTo>
                  <a:lnTo>
                    <a:pt x="253" y="3010"/>
                  </a:lnTo>
                  <a:lnTo>
                    <a:pt x="256" y="3022"/>
                  </a:lnTo>
                  <a:lnTo>
                    <a:pt x="263" y="3032"/>
                  </a:lnTo>
                  <a:lnTo>
                    <a:pt x="274" y="3036"/>
                  </a:lnTo>
                  <a:lnTo>
                    <a:pt x="1772" y="3036"/>
                  </a:lnTo>
                  <a:lnTo>
                    <a:pt x="1772" y="3288"/>
                  </a:lnTo>
                  <a:lnTo>
                    <a:pt x="274" y="3288"/>
                  </a:lnTo>
                  <a:lnTo>
                    <a:pt x="230" y="3284"/>
                  </a:lnTo>
                  <a:lnTo>
                    <a:pt x="187" y="3275"/>
                  </a:lnTo>
                  <a:lnTo>
                    <a:pt x="148" y="3257"/>
                  </a:lnTo>
                  <a:lnTo>
                    <a:pt x="112" y="3235"/>
                  </a:lnTo>
                  <a:lnTo>
                    <a:pt x="80" y="3207"/>
                  </a:lnTo>
                  <a:lnTo>
                    <a:pt x="53" y="3175"/>
                  </a:lnTo>
                  <a:lnTo>
                    <a:pt x="31" y="3138"/>
                  </a:lnTo>
                  <a:lnTo>
                    <a:pt x="13" y="3099"/>
                  </a:lnTo>
                  <a:lnTo>
                    <a:pt x="3" y="3055"/>
                  </a:lnTo>
                  <a:lnTo>
                    <a:pt x="0" y="3010"/>
                  </a:lnTo>
                  <a:lnTo>
                    <a:pt x="0" y="784"/>
                  </a:lnTo>
                  <a:lnTo>
                    <a:pt x="3" y="739"/>
                  </a:lnTo>
                  <a:lnTo>
                    <a:pt x="13" y="696"/>
                  </a:lnTo>
                  <a:lnTo>
                    <a:pt x="31" y="656"/>
                  </a:lnTo>
                  <a:lnTo>
                    <a:pt x="53" y="620"/>
                  </a:lnTo>
                  <a:lnTo>
                    <a:pt x="80" y="587"/>
                  </a:lnTo>
                  <a:lnTo>
                    <a:pt x="112" y="560"/>
                  </a:lnTo>
                  <a:lnTo>
                    <a:pt x="148" y="537"/>
                  </a:lnTo>
                  <a:lnTo>
                    <a:pt x="187" y="520"/>
                  </a:lnTo>
                  <a:lnTo>
                    <a:pt x="230" y="509"/>
                  </a:lnTo>
                  <a:lnTo>
                    <a:pt x="274" y="505"/>
                  </a:lnTo>
                  <a:close/>
                  <a:moveTo>
                    <a:pt x="2657" y="0"/>
                  </a:moveTo>
                  <a:lnTo>
                    <a:pt x="2686" y="3"/>
                  </a:lnTo>
                  <a:lnTo>
                    <a:pt x="2712" y="13"/>
                  </a:lnTo>
                  <a:lnTo>
                    <a:pt x="2737" y="28"/>
                  </a:lnTo>
                  <a:lnTo>
                    <a:pt x="2755" y="48"/>
                  </a:lnTo>
                  <a:lnTo>
                    <a:pt x="2771" y="71"/>
                  </a:lnTo>
                  <a:lnTo>
                    <a:pt x="2780" y="97"/>
                  </a:lnTo>
                  <a:lnTo>
                    <a:pt x="2784" y="126"/>
                  </a:lnTo>
                  <a:lnTo>
                    <a:pt x="2784" y="632"/>
                  </a:lnTo>
                  <a:lnTo>
                    <a:pt x="2780" y="662"/>
                  </a:lnTo>
                  <a:lnTo>
                    <a:pt x="2771" y="688"/>
                  </a:lnTo>
                  <a:lnTo>
                    <a:pt x="2755" y="711"/>
                  </a:lnTo>
                  <a:lnTo>
                    <a:pt x="2737" y="731"/>
                  </a:lnTo>
                  <a:lnTo>
                    <a:pt x="2712" y="745"/>
                  </a:lnTo>
                  <a:lnTo>
                    <a:pt x="2686" y="755"/>
                  </a:lnTo>
                  <a:lnTo>
                    <a:pt x="2657" y="759"/>
                  </a:lnTo>
                  <a:lnTo>
                    <a:pt x="2628" y="755"/>
                  </a:lnTo>
                  <a:lnTo>
                    <a:pt x="2601" y="745"/>
                  </a:lnTo>
                  <a:lnTo>
                    <a:pt x="2578" y="731"/>
                  </a:lnTo>
                  <a:lnTo>
                    <a:pt x="2558" y="711"/>
                  </a:lnTo>
                  <a:lnTo>
                    <a:pt x="2544" y="688"/>
                  </a:lnTo>
                  <a:lnTo>
                    <a:pt x="2534" y="662"/>
                  </a:lnTo>
                  <a:lnTo>
                    <a:pt x="2530" y="632"/>
                  </a:lnTo>
                  <a:lnTo>
                    <a:pt x="2530" y="126"/>
                  </a:lnTo>
                  <a:lnTo>
                    <a:pt x="2534" y="97"/>
                  </a:lnTo>
                  <a:lnTo>
                    <a:pt x="2544" y="71"/>
                  </a:lnTo>
                  <a:lnTo>
                    <a:pt x="2558" y="48"/>
                  </a:lnTo>
                  <a:lnTo>
                    <a:pt x="2578" y="28"/>
                  </a:lnTo>
                  <a:lnTo>
                    <a:pt x="2601" y="13"/>
                  </a:lnTo>
                  <a:lnTo>
                    <a:pt x="2628" y="3"/>
                  </a:lnTo>
                  <a:lnTo>
                    <a:pt x="2657" y="0"/>
                  </a:lnTo>
                  <a:close/>
                  <a:moveTo>
                    <a:pt x="633" y="0"/>
                  </a:moveTo>
                  <a:lnTo>
                    <a:pt x="661" y="3"/>
                  </a:lnTo>
                  <a:lnTo>
                    <a:pt x="688" y="13"/>
                  </a:lnTo>
                  <a:lnTo>
                    <a:pt x="711" y="28"/>
                  </a:lnTo>
                  <a:lnTo>
                    <a:pt x="731" y="48"/>
                  </a:lnTo>
                  <a:lnTo>
                    <a:pt x="746" y="71"/>
                  </a:lnTo>
                  <a:lnTo>
                    <a:pt x="756" y="97"/>
                  </a:lnTo>
                  <a:lnTo>
                    <a:pt x="759" y="126"/>
                  </a:lnTo>
                  <a:lnTo>
                    <a:pt x="759" y="632"/>
                  </a:lnTo>
                  <a:lnTo>
                    <a:pt x="756" y="662"/>
                  </a:lnTo>
                  <a:lnTo>
                    <a:pt x="746" y="688"/>
                  </a:lnTo>
                  <a:lnTo>
                    <a:pt x="731" y="711"/>
                  </a:lnTo>
                  <a:lnTo>
                    <a:pt x="711" y="731"/>
                  </a:lnTo>
                  <a:lnTo>
                    <a:pt x="688" y="745"/>
                  </a:lnTo>
                  <a:lnTo>
                    <a:pt x="661" y="755"/>
                  </a:lnTo>
                  <a:lnTo>
                    <a:pt x="633" y="759"/>
                  </a:lnTo>
                  <a:lnTo>
                    <a:pt x="603" y="755"/>
                  </a:lnTo>
                  <a:lnTo>
                    <a:pt x="577" y="745"/>
                  </a:lnTo>
                  <a:lnTo>
                    <a:pt x="554" y="731"/>
                  </a:lnTo>
                  <a:lnTo>
                    <a:pt x="534" y="711"/>
                  </a:lnTo>
                  <a:lnTo>
                    <a:pt x="519" y="688"/>
                  </a:lnTo>
                  <a:lnTo>
                    <a:pt x="510" y="662"/>
                  </a:lnTo>
                  <a:lnTo>
                    <a:pt x="506" y="632"/>
                  </a:lnTo>
                  <a:lnTo>
                    <a:pt x="506" y="126"/>
                  </a:lnTo>
                  <a:lnTo>
                    <a:pt x="510" y="97"/>
                  </a:lnTo>
                  <a:lnTo>
                    <a:pt x="519" y="71"/>
                  </a:lnTo>
                  <a:lnTo>
                    <a:pt x="534" y="48"/>
                  </a:lnTo>
                  <a:lnTo>
                    <a:pt x="554" y="28"/>
                  </a:lnTo>
                  <a:lnTo>
                    <a:pt x="577" y="13"/>
                  </a:lnTo>
                  <a:lnTo>
                    <a:pt x="603" y="3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4786BAAF-603C-4E66-B7DE-B84D31202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1339" y="3908311"/>
              <a:ext cx="348534" cy="571804"/>
            </a:xfrm>
            <a:custGeom>
              <a:avLst/>
              <a:gdLst>
                <a:gd name="T0" fmla="*/ 1865 w 2736"/>
                <a:gd name="T1" fmla="*/ 2697 h 3360"/>
                <a:gd name="T2" fmla="*/ 1731 w 2736"/>
                <a:gd name="T3" fmla="*/ 2763 h 3360"/>
                <a:gd name="T4" fmla="*/ 2044 w 2736"/>
                <a:gd name="T5" fmla="*/ 3070 h 3360"/>
                <a:gd name="T6" fmla="*/ 2540 w 2736"/>
                <a:gd name="T7" fmla="*/ 2570 h 3360"/>
                <a:gd name="T8" fmla="*/ 2453 w 2736"/>
                <a:gd name="T9" fmla="*/ 2448 h 3360"/>
                <a:gd name="T10" fmla="*/ 1392 w 2736"/>
                <a:gd name="T11" fmla="*/ 2448 h 3360"/>
                <a:gd name="T12" fmla="*/ 884 w 2736"/>
                <a:gd name="T13" fmla="*/ 2486 h 3360"/>
                <a:gd name="T14" fmla="*/ 897 w 2736"/>
                <a:gd name="T15" fmla="*/ 2354 h 3360"/>
                <a:gd name="T16" fmla="*/ 780 w 2736"/>
                <a:gd name="T17" fmla="*/ 2305 h 3360"/>
                <a:gd name="T18" fmla="*/ 425 w 2736"/>
                <a:gd name="T19" fmla="*/ 2432 h 3360"/>
                <a:gd name="T20" fmla="*/ 454 w 2736"/>
                <a:gd name="T21" fmla="*/ 2354 h 3360"/>
                <a:gd name="T22" fmla="*/ 2113 w 2736"/>
                <a:gd name="T23" fmla="*/ 2112 h 3360"/>
                <a:gd name="T24" fmla="*/ 2554 w 2736"/>
                <a:gd name="T25" fmla="*/ 2295 h 3360"/>
                <a:gd name="T26" fmla="*/ 2736 w 2736"/>
                <a:gd name="T27" fmla="*/ 2736 h 3360"/>
                <a:gd name="T28" fmla="*/ 2554 w 2736"/>
                <a:gd name="T29" fmla="*/ 3177 h 3360"/>
                <a:gd name="T30" fmla="*/ 2113 w 2736"/>
                <a:gd name="T31" fmla="*/ 3360 h 3360"/>
                <a:gd name="T32" fmla="*/ 1671 w 2736"/>
                <a:gd name="T33" fmla="*/ 3177 h 3360"/>
                <a:gd name="T34" fmla="*/ 1489 w 2736"/>
                <a:gd name="T35" fmla="*/ 2736 h 3360"/>
                <a:gd name="T36" fmla="*/ 1671 w 2736"/>
                <a:gd name="T37" fmla="*/ 2295 h 3360"/>
                <a:gd name="T38" fmla="*/ 2113 w 2736"/>
                <a:gd name="T39" fmla="*/ 2112 h 3360"/>
                <a:gd name="T40" fmla="*/ 1489 w 2736"/>
                <a:gd name="T41" fmla="*/ 2016 h 3360"/>
                <a:gd name="T42" fmla="*/ 884 w 2736"/>
                <a:gd name="T43" fmla="*/ 2055 h 3360"/>
                <a:gd name="T44" fmla="*/ 897 w 2736"/>
                <a:gd name="T45" fmla="*/ 1922 h 3360"/>
                <a:gd name="T46" fmla="*/ 780 w 2736"/>
                <a:gd name="T47" fmla="*/ 1894 h 3360"/>
                <a:gd name="T48" fmla="*/ 425 w 2736"/>
                <a:gd name="T49" fmla="*/ 2021 h 3360"/>
                <a:gd name="T50" fmla="*/ 454 w 2736"/>
                <a:gd name="T51" fmla="*/ 1943 h 3360"/>
                <a:gd name="T52" fmla="*/ 912 w 2736"/>
                <a:gd name="T53" fmla="*/ 1536 h 3360"/>
                <a:gd name="T54" fmla="*/ 1726 w 2736"/>
                <a:gd name="T55" fmla="*/ 1647 h 3360"/>
                <a:gd name="T56" fmla="*/ 874 w 2736"/>
                <a:gd name="T57" fmla="*/ 1661 h 3360"/>
                <a:gd name="T58" fmla="*/ 912 w 2736"/>
                <a:gd name="T59" fmla="*/ 1536 h 3360"/>
                <a:gd name="T60" fmla="*/ 773 w 2736"/>
                <a:gd name="T61" fmla="*/ 1498 h 3360"/>
                <a:gd name="T62" fmla="*/ 415 w 2736"/>
                <a:gd name="T63" fmla="*/ 1603 h 3360"/>
                <a:gd name="T64" fmla="*/ 467 w 2736"/>
                <a:gd name="T65" fmla="*/ 1537 h 3360"/>
                <a:gd name="T66" fmla="*/ 1680 w 2736"/>
                <a:gd name="T67" fmla="*/ 1104 h 3360"/>
                <a:gd name="T68" fmla="*/ 1719 w 2736"/>
                <a:gd name="T69" fmla="*/ 1228 h 3360"/>
                <a:gd name="T70" fmla="*/ 866 w 2736"/>
                <a:gd name="T71" fmla="*/ 1215 h 3360"/>
                <a:gd name="T72" fmla="*/ 743 w 2736"/>
                <a:gd name="T73" fmla="*/ 997 h 3360"/>
                <a:gd name="T74" fmla="*/ 596 w 2736"/>
                <a:gd name="T75" fmla="*/ 1270 h 3360"/>
                <a:gd name="T76" fmla="*/ 409 w 2736"/>
                <a:gd name="T77" fmla="*/ 1163 h 3360"/>
                <a:gd name="T78" fmla="*/ 480 w 2736"/>
                <a:gd name="T79" fmla="*/ 1117 h 3360"/>
                <a:gd name="T80" fmla="*/ 529 w 2736"/>
                <a:gd name="T81" fmla="*/ 360 h 3360"/>
                <a:gd name="T82" fmla="*/ 658 w 2736"/>
                <a:gd name="T83" fmla="*/ 598 h 3360"/>
                <a:gd name="T84" fmla="*/ 1534 w 2736"/>
                <a:gd name="T85" fmla="*/ 577 h 3360"/>
                <a:gd name="T86" fmla="*/ 1627 w 2736"/>
                <a:gd name="T87" fmla="*/ 336 h 3360"/>
                <a:gd name="T88" fmla="*/ 2127 w 2736"/>
                <a:gd name="T89" fmla="*/ 424 h 3360"/>
                <a:gd name="T90" fmla="*/ 2047 w 2736"/>
                <a:gd name="T91" fmla="*/ 1971 h 3360"/>
                <a:gd name="T92" fmla="*/ 1364 w 2736"/>
                <a:gd name="T93" fmla="*/ 2908 h 3360"/>
                <a:gd name="T94" fmla="*/ 46 w 2736"/>
                <a:gd name="T95" fmla="*/ 2956 h 3360"/>
                <a:gd name="T96" fmla="*/ 20 w 2736"/>
                <a:gd name="T97" fmla="*/ 440 h 3360"/>
                <a:gd name="T98" fmla="*/ 1080 w 2736"/>
                <a:gd name="T99" fmla="*/ 96 h 3360"/>
                <a:gd name="T100" fmla="*/ 1018 w 2736"/>
                <a:gd name="T101" fmla="*/ 205 h 3360"/>
                <a:gd name="T102" fmla="*/ 1142 w 2736"/>
                <a:gd name="T103" fmla="*/ 205 h 3360"/>
                <a:gd name="T104" fmla="*/ 1080 w 2736"/>
                <a:gd name="T105" fmla="*/ 96 h 3360"/>
                <a:gd name="T106" fmla="*/ 1226 w 2736"/>
                <a:gd name="T107" fmla="*/ 82 h 3360"/>
                <a:gd name="T108" fmla="*/ 1284 w 2736"/>
                <a:gd name="T109" fmla="*/ 230 h 3360"/>
                <a:gd name="T110" fmla="*/ 1512 w 2736"/>
                <a:gd name="T111" fmla="*/ 302 h 3360"/>
                <a:gd name="T112" fmla="*/ 1495 w 2736"/>
                <a:gd name="T113" fmla="*/ 487 h 3360"/>
                <a:gd name="T114" fmla="*/ 687 w 2736"/>
                <a:gd name="T115" fmla="*/ 504 h 3360"/>
                <a:gd name="T116" fmla="*/ 635 w 2736"/>
                <a:gd name="T117" fmla="*/ 327 h 3360"/>
                <a:gd name="T118" fmla="*/ 859 w 2736"/>
                <a:gd name="T119" fmla="*/ 237 h 3360"/>
                <a:gd name="T120" fmla="*/ 922 w 2736"/>
                <a:gd name="T121" fmla="*/ 108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36" h="3360">
                  <a:moveTo>
                    <a:pt x="2453" y="2448"/>
                  </a:moveTo>
                  <a:lnTo>
                    <a:pt x="2432" y="2450"/>
                  </a:lnTo>
                  <a:lnTo>
                    <a:pt x="2412" y="2455"/>
                  </a:lnTo>
                  <a:lnTo>
                    <a:pt x="2393" y="2465"/>
                  </a:lnTo>
                  <a:lnTo>
                    <a:pt x="2376" y="2480"/>
                  </a:lnTo>
                  <a:lnTo>
                    <a:pt x="2053" y="2844"/>
                  </a:lnTo>
                  <a:lnTo>
                    <a:pt x="1885" y="2709"/>
                  </a:lnTo>
                  <a:lnTo>
                    <a:pt x="1865" y="2697"/>
                  </a:lnTo>
                  <a:lnTo>
                    <a:pt x="1845" y="2690"/>
                  </a:lnTo>
                  <a:lnTo>
                    <a:pt x="1825" y="2688"/>
                  </a:lnTo>
                  <a:lnTo>
                    <a:pt x="1803" y="2690"/>
                  </a:lnTo>
                  <a:lnTo>
                    <a:pt x="1783" y="2697"/>
                  </a:lnTo>
                  <a:lnTo>
                    <a:pt x="1765" y="2708"/>
                  </a:lnTo>
                  <a:lnTo>
                    <a:pt x="1749" y="2724"/>
                  </a:lnTo>
                  <a:lnTo>
                    <a:pt x="1737" y="2743"/>
                  </a:lnTo>
                  <a:lnTo>
                    <a:pt x="1731" y="2763"/>
                  </a:lnTo>
                  <a:lnTo>
                    <a:pt x="1728" y="2784"/>
                  </a:lnTo>
                  <a:lnTo>
                    <a:pt x="1731" y="2805"/>
                  </a:lnTo>
                  <a:lnTo>
                    <a:pt x="1737" y="2825"/>
                  </a:lnTo>
                  <a:lnTo>
                    <a:pt x="1748" y="2843"/>
                  </a:lnTo>
                  <a:lnTo>
                    <a:pt x="1765" y="2859"/>
                  </a:lnTo>
                  <a:lnTo>
                    <a:pt x="2004" y="3050"/>
                  </a:lnTo>
                  <a:lnTo>
                    <a:pt x="2023" y="3063"/>
                  </a:lnTo>
                  <a:lnTo>
                    <a:pt x="2044" y="3070"/>
                  </a:lnTo>
                  <a:lnTo>
                    <a:pt x="2064" y="3072"/>
                  </a:lnTo>
                  <a:lnTo>
                    <a:pt x="2084" y="3070"/>
                  </a:lnTo>
                  <a:lnTo>
                    <a:pt x="2103" y="3064"/>
                  </a:lnTo>
                  <a:lnTo>
                    <a:pt x="2121" y="3054"/>
                  </a:lnTo>
                  <a:lnTo>
                    <a:pt x="2136" y="3040"/>
                  </a:lnTo>
                  <a:lnTo>
                    <a:pt x="2520" y="2608"/>
                  </a:lnTo>
                  <a:lnTo>
                    <a:pt x="2532" y="2589"/>
                  </a:lnTo>
                  <a:lnTo>
                    <a:pt x="2540" y="2570"/>
                  </a:lnTo>
                  <a:lnTo>
                    <a:pt x="2544" y="2549"/>
                  </a:lnTo>
                  <a:lnTo>
                    <a:pt x="2542" y="2528"/>
                  </a:lnTo>
                  <a:lnTo>
                    <a:pt x="2537" y="2508"/>
                  </a:lnTo>
                  <a:lnTo>
                    <a:pt x="2527" y="2488"/>
                  </a:lnTo>
                  <a:lnTo>
                    <a:pt x="2512" y="2472"/>
                  </a:lnTo>
                  <a:lnTo>
                    <a:pt x="2494" y="2460"/>
                  </a:lnTo>
                  <a:lnTo>
                    <a:pt x="2474" y="2452"/>
                  </a:lnTo>
                  <a:lnTo>
                    <a:pt x="2453" y="2448"/>
                  </a:lnTo>
                  <a:close/>
                  <a:moveTo>
                    <a:pt x="912" y="2352"/>
                  </a:moveTo>
                  <a:lnTo>
                    <a:pt x="1344" y="2352"/>
                  </a:lnTo>
                  <a:lnTo>
                    <a:pt x="1359" y="2354"/>
                  </a:lnTo>
                  <a:lnTo>
                    <a:pt x="1373" y="2361"/>
                  </a:lnTo>
                  <a:lnTo>
                    <a:pt x="1383" y="2371"/>
                  </a:lnTo>
                  <a:lnTo>
                    <a:pt x="1390" y="2385"/>
                  </a:lnTo>
                  <a:lnTo>
                    <a:pt x="1392" y="2400"/>
                  </a:lnTo>
                  <a:lnTo>
                    <a:pt x="1392" y="2448"/>
                  </a:lnTo>
                  <a:lnTo>
                    <a:pt x="1390" y="2463"/>
                  </a:lnTo>
                  <a:lnTo>
                    <a:pt x="1383" y="2476"/>
                  </a:lnTo>
                  <a:lnTo>
                    <a:pt x="1373" y="2486"/>
                  </a:lnTo>
                  <a:lnTo>
                    <a:pt x="1359" y="2494"/>
                  </a:lnTo>
                  <a:lnTo>
                    <a:pt x="1344" y="2496"/>
                  </a:lnTo>
                  <a:lnTo>
                    <a:pt x="912" y="2496"/>
                  </a:lnTo>
                  <a:lnTo>
                    <a:pt x="897" y="2494"/>
                  </a:lnTo>
                  <a:lnTo>
                    <a:pt x="884" y="2486"/>
                  </a:lnTo>
                  <a:lnTo>
                    <a:pt x="874" y="2476"/>
                  </a:lnTo>
                  <a:lnTo>
                    <a:pt x="866" y="2463"/>
                  </a:lnTo>
                  <a:lnTo>
                    <a:pt x="864" y="2448"/>
                  </a:lnTo>
                  <a:lnTo>
                    <a:pt x="864" y="2400"/>
                  </a:lnTo>
                  <a:lnTo>
                    <a:pt x="866" y="2385"/>
                  </a:lnTo>
                  <a:lnTo>
                    <a:pt x="874" y="2371"/>
                  </a:lnTo>
                  <a:lnTo>
                    <a:pt x="884" y="2361"/>
                  </a:lnTo>
                  <a:lnTo>
                    <a:pt x="897" y="2354"/>
                  </a:lnTo>
                  <a:lnTo>
                    <a:pt x="912" y="2352"/>
                  </a:lnTo>
                  <a:close/>
                  <a:moveTo>
                    <a:pt x="743" y="2244"/>
                  </a:moveTo>
                  <a:lnTo>
                    <a:pt x="757" y="2247"/>
                  </a:lnTo>
                  <a:lnTo>
                    <a:pt x="769" y="2255"/>
                  </a:lnTo>
                  <a:lnTo>
                    <a:pt x="778" y="2265"/>
                  </a:lnTo>
                  <a:lnTo>
                    <a:pt x="783" y="2279"/>
                  </a:lnTo>
                  <a:lnTo>
                    <a:pt x="783" y="2292"/>
                  </a:lnTo>
                  <a:lnTo>
                    <a:pt x="780" y="2305"/>
                  </a:lnTo>
                  <a:lnTo>
                    <a:pt x="773" y="2317"/>
                  </a:lnTo>
                  <a:lnTo>
                    <a:pt x="596" y="2516"/>
                  </a:lnTo>
                  <a:lnTo>
                    <a:pt x="585" y="2524"/>
                  </a:lnTo>
                  <a:lnTo>
                    <a:pt x="574" y="2529"/>
                  </a:lnTo>
                  <a:lnTo>
                    <a:pt x="562" y="2531"/>
                  </a:lnTo>
                  <a:lnTo>
                    <a:pt x="548" y="2528"/>
                  </a:lnTo>
                  <a:lnTo>
                    <a:pt x="535" y="2521"/>
                  </a:lnTo>
                  <a:lnTo>
                    <a:pt x="425" y="2432"/>
                  </a:lnTo>
                  <a:lnTo>
                    <a:pt x="415" y="2422"/>
                  </a:lnTo>
                  <a:lnTo>
                    <a:pt x="409" y="2410"/>
                  </a:lnTo>
                  <a:lnTo>
                    <a:pt x="408" y="2397"/>
                  </a:lnTo>
                  <a:lnTo>
                    <a:pt x="410" y="2384"/>
                  </a:lnTo>
                  <a:lnTo>
                    <a:pt x="417" y="2370"/>
                  </a:lnTo>
                  <a:lnTo>
                    <a:pt x="428" y="2361"/>
                  </a:lnTo>
                  <a:lnTo>
                    <a:pt x="441" y="2356"/>
                  </a:lnTo>
                  <a:lnTo>
                    <a:pt x="454" y="2354"/>
                  </a:lnTo>
                  <a:lnTo>
                    <a:pt x="467" y="2357"/>
                  </a:lnTo>
                  <a:lnTo>
                    <a:pt x="480" y="2364"/>
                  </a:lnTo>
                  <a:lnTo>
                    <a:pt x="557" y="2426"/>
                  </a:lnTo>
                  <a:lnTo>
                    <a:pt x="707" y="2258"/>
                  </a:lnTo>
                  <a:lnTo>
                    <a:pt x="717" y="2249"/>
                  </a:lnTo>
                  <a:lnTo>
                    <a:pt x="730" y="2245"/>
                  </a:lnTo>
                  <a:lnTo>
                    <a:pt x="743" y="2244"/>
                  </a:lnTo>
                  <a:close/>
                  <a:moveTo>
                    <a:pt x="2113" y="2112"/>
                  </a:moveTo>
                  <a:lnTo>
                    <a:pt x="2176" y="2115"/>
                  </a:lnTo>
                  <a:lnTo>
                    <a:pt x="2238" y="2125"/>
                  </a:lnTo>
                  <a:lnTo>
                    <a:pt x="2298" y="2140"/>
                  </a:lnTo>
                  <a:lnTo>
                    <a:pt x="2355" y="2161"/>
                  </a:lnTo>
                  <a:lnTo>
                    <a:pt x="2410" y="2187"/>
                  </a:lnTo>
                  <a:lnTo>
                    <a:pt x="2461" y="2219"/>
                  </a:lnTo>
                  <a:lnTo>
                    <a:pt x="2509" y="2254"/>
                  </a:lnTo>
                  <a:lnTo>
                    <a:pt x="2554" y="2295"/>
                  </a:lnTo>
                  <a:lnTo>
                    <a:pt x="2593" y="2339"/>
                  </a:lnTo>
                  <a:lnTo>
                    <a:pt x="2630" y="2387"/>
                  </a:lnTo>
                  <a:lnTo>
                    <a:pt x="2661" y="2439"/>
                  </a:lnTo>
                  <a:lnTo>
                    <a:pt x="2687" y="2494"/>
                  </a:lnTo>
                  <a:lnTo>
                    <a:pt x="2708" y="2551"/>
                  </a:lnTo>
                  <a:lnTo>
                    <a:pt x="2724" y="2611"/>
                  </a:lnTo>
                  <a:lnTo>
                    <a:pt x="2733" y="2672"/>
                  </a:lnTo>
                  <a:lnTo>
                    <a:pt x="2736" y="2736"/>
                  </a:lnTo>
                  <a:lnTo>
                    <a:pt x="2733" y="2800"/>
                  </a:lnTo>
                  <a:lnTo>
                    <a:pt x="2724" y="2862"/>
                  </a:lnTo>
                  <a:lnTo>
                    <a:pt x="2708" y="2921"/>
                  </a:lnTo>
                  <a:lnTo>
                    <a:pt x="2687" y="2979"/>
                  </a:lnTo>
                  <a:lnTo>
                    <a:pt x="2661" y="3033"/>
                  </a:lnTo>
                  <a:lnTo>
                    <a:pt x="2630" y="3085"/>
                  </a:lnTo>
                  <a:lnTo>
                    <a:pt x="2593" y="3133"/>
                  </a:lnTo>
                  <a:lnTo>
                    <a:pt x="2554" y="3177"/>
                  </a:lnTo>
                  <a:lnTo>
                    <a:pt x="2509" y="3217"/>
                  </a:lnTo>
                  <a:lnTo>
                    <a:pt x="2461" y="3253"/>
                  </a:lnTo>
                  <a:lnTo>
                    <a:pt x="2410" y="3285"/>
                  </a:lnTo>
                  <a:lnTo>
                    <a:pt x="2355" y="3311"/>
                  </a:lnTo>
                  <a:lnTo>
                    <a:pt x="2298" y="3331"/>
                  </a:lnTo>
                  <a:lnTo>
                    <a:pt x="2238" y="3348"/>
                  </a:lnTo>
                  <a:lnTo>
                    <a:pt x="2176" y="3357"/>
                  </a:lnTo>
                  <a:lnTo>
                    <a:pt x="2113" y="3360"/>
                  </a:lnTo>
                  <a:lnTo>
                    <a:pt x="2049" y="3357"/>
                  </a:lnTo>
                  <a:lnTo>
                    <a:pt x="1987" y="3348"/>
                  </a:lnTo>
                  <a:lnTo>
                    <a:pt x="1926" y="3331"/>
                  </a:lnTo>
                  <a:lnTo>
                    <a:pt x="1869" y="3311"/>
                  </a:lnTo>
                  <a:lnTo>
                    <a:pt x="1814" y="3285"/>
                  </a:lnTo>
                  <a:lnTo>
                    <a:pt x="1764" y="3253"/>
                  </a:lnTo>
                  <a:lnTo>
                    <a:pt x="1716" y="3217"/>
                  </a:lnTo>
                  <a:lnTo>
                    <a:pt x="1671" y="3177"/>
                  </a:lnTo>
                  <a:lnTo>
                    <a:pt x="1631" y="3133"/>
                  </a:lnTo>
                  <a:lnTo>
                    <a:pt x="1594" y="3085"/>
                  </a:lnTo>
                  <a:lnTo>
                    <a:pt x="1564" y="3033"/>
                  </a:lnTo>
                  <a:lnTo>
                    <a:pt x="1537" y="2979"/>
                  </a:lnTo>
                  <a:lnTo>
                    <a:pt x="1516" y="2921"/>
                  </a:lnTo>
                  <a:lnTo>
                    <a:pt x="1501" y="2862"/>
                  </a:lnTo>
                  <a:lnTo>
                    <a:pt x="1492" y="2800"/>
                  </a:lnTo>
                  <a:lnTo>
                    <a:pt x="1489" y="2736"/>
                  </a:lnTo>
                  <a:lnTo>
                    <a:pt x="1492" y="2672"/>
                  </a:lnTo>
                  <a:lnTo>
                    <a:pt x="1501" y="2611"/>
                  </a:lnTo>
                  <a:lnTo>
                    <a:pt x="1516" y="2551"/>
                  </a:lnTo>
                  <a:lnTo>
                    <a:pt x="1537" y="2494"/>
                  </a:lnTo>
                  <a:lnTo>
                    <a:pt x="1564" y="2439"/>
                  </a:lnTo>
                  <a:lnTo>
                    <a:pt x="1594" y="2387"/>
                  </a:lnTo>
                  <a:lnTo>
                    <a:pt x="1631" y="2339"/>
                  </a:lnTo>
                  <a:lnTo>
                    <a:pt x="1671" y="2295"/>
                  </a:lnTo>
                  <a:lnTo>
                    <a:pt x="1716" y="2254"/>
                  </a:lnTo>
                  <a:lnTo>
                    <a:pt x="1764" y="2219"/>
                  </a:lnTo>
                  <a:lnTo>
                    <a:pt x="1814" y="2187"/>
                  </a:lnTo>
                  <a:lnTo>
                    <a:pt x="1869" y="2161"/>
                  </a:lnTo>
                  <a:lnTo>
                    <a:pt x="1926" y="2140"/>
                  </a:lnTo>
                  <a:lnTo>
                    <a:pt x="1987" y="2125"/>
                  </a:lnTo>
                  <a:lnTo>
                    <a:pt x="2049" y="2115"/>
                  </a:lnTo>
                  <a:lnTo>
                    <a:pt x="2113" y="2112"/>
                  </a:lnTo>
                  <a:close/>
                  <a:moveTo>
                    <a:pt x="912" y="1920"/>
                  </a:moveTo>
                  <a:lnTo>
                    <a:pt x="1441" y="1920"/>
                  </a:lnTo>
                  <a:lnTo>
                    <a:pt x="1455" y="1922"/>
                  </a:lnTo>
                  <a:lnTo>
                    <a:pt x="1468" y="1929"/>
                  </a:lnTo>
                  <a:lnTo>
                    <a:pt x="1479" y="1940"/>
                  </a:lnTo>
                  <a:lnTo>
                    <a:pt x="1486" y="1953"/>
                  </a:lnTo>
                  <a:lnTo>
                    <a:pt x="1489" y="1968"/>
                  </a:lnTo>
                  <a:lnTo>
                    <a:pt x="1489" y="2016"/>
                  </a:lnTo>
                  <a:lnTo>
                    <a:pt x="1486" y="2031"/>
                  </a:lnTo>
                  <a:lnTo>
                    <a:pt x="1479" y="2045"/>
                  </a:lnTo>
                  <a:lnTo>
                    <a:pt x="1468" y="2055"/>
                  </a:lnTo>
                  <a:lnTo>
                    <a:pt x="1455" y="2062"/>
                  </a:lnTo>
                  <a:lnTo>
                    <a:pt x="1441" y="2064"/>
                  </a:lnTo>
                  <a:lnTo>
                    <a:pt x="912" y="2064"/>
                  </a:lnTo>
                  <a:lnTo>
                    <a:pt x="897" y="2062"/>
                  </a:lnTo>
                  <a:lnTo>
                    <a:pt x="884" y="2055"/>
                  </a:lnTo>
                  <a:lnTo>
                    <a:pt x="874" y="2045"/>
                  </a:lnTo>
                  <a:lnTo>
                    <a:pt x="866" y="2031"/>
                  </a:lnTo>
                  <a:lnTo>
                    <a:pt x="864" y="2016"/>
                  </a:lnTo>
                  <a:lnTo>
                    <a:pt x="864" y="1968"/>
                  </a:lnTo>
                  <a:lnTo>
                    <a:pt x="866" y="1953"/>
                  </a:lnTo>
                  <a:lnTo>
                    <a:pt x="874" y="1940"/>
                  </a:lnTo>
                  <a:lnTo>
                    <a:pt x="884" y="1929"/>
                  </a:lnTo>
                  <a:lnTo>
                    <a:pt x="897" y="1922"/>
                  </a:lnTo>
                  <a:lnTo>
                    <a:pt x="912" y="1920"/>
                  </a:lnTo>
                  <a:close/>
                  <a:moveTo>
                    <a:pt x="743" y="1833"/>
                  </a:moveTo>
                  <a:lnTo>
                    <a:pt x="757" y="1836"/>
                  </a:lnTo>
                  <a:lnTo>
                    <a:pt x="769" y="1844"/>
                  </a:lnTo>
                  <a:lnTo>
                    <a:pt x="778" y="1854"/>
                  </a:lnTo>
                  <a:lnTo>
                    <a:pt x="783" y="1867"/>
                  </a:lnTo>
                  <a:lnTo>
                    <a:pt x="783" y="1881"/>
                  </a:lnTo>
                  <a:lnTo>
                    <a:pt x="780" y="1894"/>
                  </a:lnTo>
                  <a:lnTo>
                    <a:pt x="773" y="1906"/>
                  </a:lnTo>
                  <a:lnTo>
                    <a:pt x="596" y="2105"/>
                  </a:lnTo>
                  <a:lnTo>
                    <a:pt x="585" y="2113"/>
                  </a:lnTo>
                  <a:lnTo>
                    <a:pt x="574" y="2118"/>
                  </a:lnTo>
                  <a:lnTo>
                    <a:pt x="562" y="2120"/>
                  </a:lnTo>
                  <a:lnTo>
                    <a:pt x="548" y="2117"/>
                  </a:lnTo>
                  <a:lnTo>
                    <a:pt x="535" y="2110"/>
                  </a:lnTo>
                  <a:lnTo>
                    <a:pt x="425" y="2021"/>
                  </a:lnTo>
                  <a:lnTo>
                    <a:pt x="415" y="2011"/>
                  </a:lnTo>
                  <a:lnTo>
                    <a:pt x="409" y="1999"/>
                  </a:lnTo>
                  <a:lnTo>
                    <a:pt x="408" y="1985"/>
                  </a:lnTo>
                  <a:lnTo>
                    <a:pt x="410" y="1972"/>
                  </a:lnTo>
                  <a:lnTo>
                    <a:pt x="417" y="1959"/>
                  </a:lnTo>
                  <a:lnTo>
                    <a:pt x="428" y="1950"/>
                  </a:lnTo>
                  <a:lnTo>
                    <a:pt x="441" y="1945"/>
                  </a:lnTo>
                  <a:lnTo>
                    <a:pt x="454" y="1943"/>
                  </a:lnTo>
                  <a:lnTo>
                    <a:pt x="467" y="1946"/>
                  </a:lnTo>
                  <a:lnTo>
                    <a:pt x="480" y="1953"/>
                  </a:lnTo>
                  <a:lnTo>
                    <a:pt x="557" y="2015"/>
                  </a:lnTo>
                  <a:lnTo>
                    <a:pt x="707" y="1847"/>
                  </a:lnTo>
                  <a:lnTo>
                    <a:pt x="717" y="1838"/>
                  </a:lnTo>
                  <a:lnTo>
                    <a:pt x="730" y="1834"/>
                  </a:lnTo>
                  <a:lnTo>
                    <a:pt x="743" y="1833"/>
                  </a:lnTo>
                  <a:close/>
                  <a:moveTo>
                    <a:pt x="912" y="1536"/>
                  </a:moveTo>
                  <a:lnTo>
                    <a:pt x="1680" y="1536"/>
                  </a:lnTo>
                  <a:lnTo>
                    <a:pt x="1695" y="1538"/>
                  </a:lnTo>
                  <a:lnTo>
                    <a:pt x="1709" y="1546"/>
                  </a:lnTo>
                  <a:lnTo>
                    <a:pt x="1719" y="1556"/>
                  </a:lnTo>
                  <a:lnTo>
                    <a:pt x="1726" y="1569"/>
                  </a:lnTo>
                  <a:lnTo>
                    <a:pt x="1728" y="1584"/>
                  </a:lnTo>
                  <a:lnTo>
                    <a:pt x="1728" y="1632"/>
                  </a:lnTo>
                  <a:lnTo>
                    <a:pt x="1726" y="1647"/>
                  </a:lnTo>
                  <a:lnTo>
                    <a:pt x="1719" y="1661"/>
                  </a:lnTo>
                  <a:lnTo>
                    <a:pt x="1709" y="1671"/>
                  </a:lnTo>
                  <a:lnTo>
                    <a:pt x="1695" y="1678"/>
                  </a:lnTo>
                  <a:lnTo>
                    <a:pt x="1680" y="1680"/>
                  </a:lnTo>
                  <a:lnTo>
                    <a:pt x="912" y="1680"/>
                  </a:lnTo>
                  <a:lnTo>
                    <a:pt x="897" y="1678"/>
                  </a:lnTo>
                  <a:lnTo>
                    <a:pt x="884" y="1671"/>
                  </a:lnTo>
                  <a:lnTo>
                    <a:pt x="874" y="1661"/>
                  </a:lnTo>
                  <a:lnTo>
                    <a:pt x="866" y="1647"/>
                  </a:lnTo>
                  <a:lnTo>
                    <a:pt x="864" y="1632"/>
                  </a:lnTo>
                  <a:lnTo>
                    <a:pt x="864" y="1584"/>
                  </a:lnTo>
                  <a:lnTo>
                    <a:pt x="866" y="1569"/>
                  </a:lnTo>
                  <a:lnTo>
                    <a:pt x="874" y="1556"/>
                  </a:lnTo>
                  <a:lnTo>
                    <a:pt x="884" y="1546"/>
                  </a:lnTo>
                  <a:lnTo>
                    <a:pt x="897" y="1538"/>
                  </a:lnTo>
                  <a:lnTo>
                    <a:pt x="912" y="1536"/>
                  </a:lnTo>
                  <a:close/>
                  <a:moveTo>
                    <a:pt x="743" y="1424"/>
                  </a:moveTo>
                  <a:lnTo>
                    <a:pt x="757" y="1427"/>
                  </a:lnTo>
                  <a:lnTo>
                    <a:pt x="769" y="1436"/>
                  </a:lnTo>
                  <a:lnTo>
                    <a:pt x="778" y="1446"/>
                  </a:lnTo>
                  <a:lnTo>
                    <a:pt x="783" y="1459"/>
                  </a:lnTo>
                  <a:lnTo>
                    <a:pt x="783" y="1472"/>
                  </a:lnTo>
                  <a:lnTo>
                    <a:pt x="780" y="1486"/>
                  </a:lnTo>
                  <a:lnTo>
                    <a:pt x="773" y="1498"/>
                  </a:lnTo>
                  <a:lnTo>
                    <a:pt x="596" y="1696"/>
                  </a:lnTo>
                  <a:lnTo>
                    <a:pt x="585" y="1704"/>
                  </a:lnTo>
                  <a:lnTo>
                    <a:pt x="574" y="1710"/>
                  </a:lnTo>
                  <a:lnTo>
                    <a:pt x="562" y="1712"/>
                  </a:lnTo>
                  <a:lnTo>
                    <a:pt x="548" y="1709"/>
                  </a:lnTo>
                  <a:lnTo>
                    <a:pt x="535" y="1701"/>
                  </a:lnTo>
                  <a:lnTo>
                    <a:pt x="425" y="1613"/>
                  </a:lnTo>
                  <a:lnTo>
                    <a:pt x="415" y="1603"/>
                  </a:lnTo>
                  <a:lnTo>
                    <a:pt x="409" y="1590"/>
                  </a:lnTo>
                  <a:lnTo>
                    <a:pt x="408" y="1577"/>
                  </a:lnTo>
                  <a:lnTo>
                    <a:pt x="410" y="1563"/>
                  </a:lnTo>
                  <a:lnTo>
                    <a:pt x="417" y="1551"/>
                  </a:lnTo>
                  <a:lnTo>
                    <a:pt x="428" y="1542"/>
                  </a:lnTo>
                  <a:lnTo>
                    <a:pt x="441" y="1536"/>
                  </a:lnTo>
                  <a:lnTo>
                    <a:pt x="454" y="1534"/>
                  </a:lnTo>
                  <a:lnTo>
                    <a:pt x="467" y="1537"/>
                  </a:lnTo>
                  <a:lnTo>
                    <a:pt x="480" y="1545"/>
                  </a:lnTo>
                  <a:lnTo>
                    <a:pt x="557" y="1607"/>
                  </a:lnTo>
                  <a:lnTo>
                    <a:pt x="707" y="1439"/>
                  </a:lnTo>
                  <a:lnTo>
                    <a:pt x="717" y="1430"/>
                  </a:lnTo>
                  <a:lnTo>
                    <a:pt x="730" y="1425"/>
                  </a:lnTo>
                  <a:lnTo>
                    <a:pt x="743" y="1424"/>
                  </a:lnTo>
                  <a:close/>
                  <a:moveTo>
                    <a:pt x="912" y="1104"/>
                  </a:moveTo>
                  <a:lnTo>
                    <a:pt x="1680" y="1104"/>
                  </a:lnTo>
                  <a:lnTo>
                    <a:pt x="1695" y="1107"/>
                  </a:lnTo>
                  <a:lnTo>
                    <a:pt x="1709" y="1113"/>
                  </a:lnTo>
                  <a:lnTo>
                    <a:pt x="1719" y="1124"/>
                  </a:lnTo>
                  <a:lnTo>
                    <a:pt x="1726" y="1137"/>
                  </a:lnTo>
                  <a:lnTo>
                    <a:pt x="1728" y="1152"/>
                  </a:lnTo>
                  <a:lnTo>
                    <a:pt x="1728" y="1200"/>
                  </a:lnTo>
                  <a:lnTo>
                    <a:pt x="1726" y="1215"/>
                  </a:lnTo>
                  <a:lnTo>
                    <a:pt x="1719" y="1228"/>
                  </a:lnTo>
                  <a:lnTo>
                    <a:pt x="1709" y="1239"/>
                  </a:lnTo>
                  <a:lnTo>
                    <a:pt x="1695" y="1245"/>
                  </a:lnTo>
                  <a:lnTo>
                    <a:pt x="1680" y="1248"/>
                  </a:lnTo>
                  <a:lnTo>
                    <a:pt x="912" y="1248"/>
                  </a:lnTo>
                  <a:lnTo>
                    <a:pt x="897" y="1245"/>
                  </a:lnTo>
                  <a:lnTo>
                    <a:pt x="884" y="1239"/>
                  </a:lnTo>
                  <a:lnTo>
                    <a:pt x="874" y="1228"/>
                  </a:lnTo>
                  <a:lnTo>
                    <a:pt x="866" y="1215"/>
                  </a:lnTo>
                  <a:lnTo>
                    <a:pt x="864" y="1200"/>
                  </a:lnTo>
                  <a:lnTo>
                    <a:pt x="864" y="1152"/>
                  </a:lnTo>
                  <a:lnTo>
                    <a:pt x="866" y="1137"/>
                  </a:lnTo>
                  <a:lnTo>
                    <a:pt x="874" y="1124"/>
                  </a:lnTo>
                  <a:lnTo>
                    <a:pt x="884" y="1113"/>
                  </a:lnTo>
                  <a:lnTo>
                    <a:pt x="897" y="1107"/>
                  </a:lnTo>
                  <a:lnTo>
                    <a:pt x="912" y="1104"/>
                  </a:lnTo>
                  <a:close/>
                  <a:moveTo>
                    <a:pt x="743" y="997"/>
                  </a:moveTo>
                  <a:lnTo>
                    <a:pt x="757" y="1001"/>
                  </a:lnTo>
                  <a:lnTo>
                    <a:pt x="769" y="1008"/>
                  </a:lnTo>
                  <a:lnTo>
                    <a:pt x="778" y="1019"/>
                  </a:lnTo>
                  <a:lnTo>
                    <a:pt x="783" y="1031"/>
                  </a:lnTo>
                  <a:lnTo>
                    <a:pt x="783" y="1046"/>
                  </a:lnTo>
                  <a:lnTo>
                    <a:pt x="780" y="1059"/>
                  </a:lnTo>
                  <a:lnTo>
                    <a:pt x="773" y="1070"/>
                  </a:lnTo>
                  <a:lnTo>
                    <a:pt x="596" y="1270"/>
                  </a:lnTo>
                  <a:lnTo>
                    <a:pt x="585" y="1278"/>
                  </a:lnTo>
                  <a:lnTo>
                    <a:pt x="574" y="1283"/>
                  </a:lnTo>
                  <a:lnTo>
                    <a:pt x="562" y="1284"/>
                  </a:lnTo>
                  <a:lnTo>
                    <a:pt x="548" y="1282"/>
                  </a:lnTo>
                  <a:lnTo>
                    <a:pt x="535" y="1275"/>
                  </a:lnTo>
                  <a:lnTo>
                    <a:pt x="425" y="1186"/>
                  </a:lnTo>
                  <a:lnTo>
                    <a:pt x="415" y="1176"/>
                  </a:lnTo>
                  <a:lnTo>
                    <a:pt x="409" y="1163"/>
                  </a:lnTo>
                  <a:lnTo>
                    <a:pt x="408" y="1150"/>
                  </a:lnTo>
                  <a:lnTo>
                    <a:pt x="410" y="1136"/>
                  </a:lnTo>
                  <a:lnTo>
                    <a:pt x="417" y="1124"/>
                  </a:lnTo>
                  <a:lnTo>
                    <a:pt x="428" y="1115"/>
                  </a:lnTo>
                  <a:lnTo>
                    <a:pt x="441" y="1109"/>
                  </a:lnTo>
                  <a:lnTo>
                    <a:pt x="454" y="1108"/>
                  </a:lnTo>
                  <a:lnTo>
                    <a:pt x="467" y="1110"/>
                  </a:lnTo>
                  <a:lnTo>
                    <a:pt x="480" y="1117"/>
                  </a:lnTo>
                  <a:lnTo>
                    <a:pt x="557" y="1179"/>
                  </a:lnTo>
                  <a:lnTo>
                    <a:pt x="707" y="1012"/>
                  </a:lnTo>
                  <a:lnTo>
                    <a:pt x="717" y="1003"/>
                  </a:lnTo>
                  <a:lnTo>
                    <a:pt x="730" y="998"/>
                  </a:lnTo>
                  <a:lnTo>
                    <a:pt x="743" y="997"/>
                  </a:lnTo>
                  <a:close/>
                  <a:moveTo>
                    <a:pt x="145" y="336"/>
                  </a:moveTo>
                  <a:lnTo>
                    <a:pt x="534" y="336"/>
                  </a:lnTo>
                  <a:lnTo>
                    <a:pt x="529" y="360"/>
                  </a:lnTo>
                  <a:lnTo>
                    <a:pt x="528" y="386"/>
                  </a:lnTo>
                  <a:lnTo>
                    <a:pt x="531" y="425"/>
                  </a:lnTo>
                  <a:lnTo>
                    <a:pt x="541" y="461"/>
                  </a:lnTo>
                  <a:lnTo>
                    <a:pt x="555" y="495"/>
                  </a:lnTo>
                  <a:lnTo>
                    <a:pt x="574" y="526"/>
                  </a:lnTo>
                  <a:lnTo>
                    <a:pt x="598" y="554"/>
                  </a:lnTo>
                  <a:lnTo>
                    <a:pt x="626" y="578"/>
                  </a:lnTo>
                  <a:lnTo>
                    <a:pt x="658" y="598"/>
                  </a:lnTo>
                  <a:lnTo>
                    <a:pt x="691" y="612"/>
                  </a:lnTo>
                  <a:lnTo>
                    <a:pt x="728" y="621"/>
                  </a:lnTo>
                  <a:lnTo>
                    <a:pt x="767" y="624"/>
                  </a:lnTo>
                  <a:lnTo>
                    <a:pt x="1394" y="624"/>
                  </a:lnTo>
                  <a:lnTo>
                    <a:pt x="1433" y="621"/>
                  </a:lnTo>
                  <a:lnTo>
                    <a:pt x="1469" y="612"/>
                  </a:lnTo>
                  <a:lnTo>
                    <a:pt x="1503" y="598"/>
                  </a:lnTo>
                  <a:lnTo>
                    <a:pt x="1534" y="577"/>
                  </a:lnTo>
                  <a:lnTo>
                    <a:pt x="1562" y="554"/>
                  </a:lnTo>
                  <a:lnTo>
                    <a:pt x="1586" y="525"/>
                  </a:lnTo>
                  <a:lnTo>
                    <a:pt x="1606" y="494"/>
                  </a:lnTo>
                  <a:lnTo>
                    <a:pt x="1620" y="459"/>
                  </a:lnTo>
                  <a:lnTo>
                    <a:pt x="1629" y="422"/>
                  </a:lnTo>
                  <a:lnTo>
                    <a:pt x="1632" y="383"/>
                  </a:lnTo>
                  <a:lnTo>
                    <a:pt x="1631" y="359"/>
                  </a:lnTo>
                  <a:lnTo>
                    <a:pt x="1627" y="336"/>
                  </a:lnTo>
                  <a:lnTo>
                    <a:pt x="1920" y="336"/>
                  </a:lnTo>
                  <a:lnTo>
                    <a:pt x="1961" y="338"/>
                  </a:lnTo>
                  <a:lnTo>
                    <a:pt x="1998" y="344"/>
                  </a:lnTo>
                  <a:lnTo>
                    <a:pt x="2030" y="354"/>
                  </a:lnTo>
                  <a:lnTo>
                    <a:pt x="2061" y="367"/>
                  </a:lnTo>
                  <a:lnTo>
                    <a:pt x="2086" y="383"/>
                  </a:lnTo>
                  <a:lnTo>
                    <a:pt x="2109" y="402"/>
                  </a:lnTo>
                  <a:lnTo>
                    <a:pt x="2127" y="424"/>
                  </a:lnTo>
                  <a:lnTo>
                    <a:pt x="2141" y="447"/>
                  </a:lnTo>
                  <a:lnTo>
                    <a:pt x="2151" y="472"/>
                  </a:lnTo>
                  <a:lnTo>
                    <a:pt x="2159" y="500"/>
                  </a:lnTo>
                  <a:lnTo>
                    <a:pt x="2161" y="528"/>
                  </a:lnTo>
                  <a:lnTo>
                    <a:pt x="2161" y="1970"/>
                  </a:lnTo>
                  <a:lnTo>
                    <a:pt x="2136" y="1969"/>
                  </a:lnTo>
                  <a:lnTo>
                    <a:pt x="2113" y="1968"/>
                  </a:lnTo>
                  <a:lnTo>
                    <a:pt x="2047" y="1971"/>
                  </a:lnTo>
                  <a:lnTo>
                    <a:pt x="1982" y="1979"/>
                  </a:lnTo>
                  <a:lnTo>
                    <a:pt x="1920" y="1994"/>
                  </a:lnTo>
                  <a:lnTo>
                    <a:pt x="1920" y="864"/>
                  </a:lnTo>
                  <a:lnTo>
                    <a:pt x="240" y="864"/>
                  </a:lnTo>
                  <a:lnTo>
                    <a:pt x="240" y="2784"/>
                  </a:lnTo>
                  <a:lnTo>
                    <a:pt x="1347" y="2784"/>
                  </a:lnTo>
                  <a:lnTo>
                    <a:pt x="1353" y="2847"/>
                  </a:lnTo>
                  <a:lnTo>
                    <a:pt x="1364" y="2908"/>
                  </a:lnTo>
                  <a:lnTo>
                    <a:pt x="1381" y="2967"/>
                  </a:lnTo>
                  <a:lnTo>
                    <a:pt x="1401" y="3024"/>
                  </a:lnTo>
                  <a:lnTo>
                    <a:pt x="192" y="3024"/>
                  </a:lnTo>
                  <a:lnTo>
                    <a:pt x="158" y="3021"/>
                  </a:lnTo>
                  <a:lnTo>
                    <a:pt x="125" y="3012"/>
                  </a:lnTo>
                  <a:lnTo>
                    <a:pt x="96" y="2998"/>
                  </a:lnTo>
                  <a:lnTo>
                    <a:pt x="68" y="2979"/>
                  </a:lnTo>
                  <a:lnTo>
                    <a:pt x="46" y="2956"/>
                  </a:lnTo>
                  <a:lnTo>
                    <a:pt x="26" y="2929"/>
                  </a:lnTo>
                  <a:lnTo>
                    <a:pt x="12" y="2899"/>
                  </a:lnTo>
                  <a:lnTo>
                    <a:pt x="3" y="2866"/>
                  </a:lnTo>
                  <a:lnTo>
                    <a:pt x="0" y="2832"/>
                  </a:lnTo>
                  <a:lnTo>
                    <a:pt x="0" y="528"/>
                  </a:lnTo>
                  <a:lnTo>
                    <a:pt x="3" y="497"/>
                  </a:lnTo>
                  <a:lnTo>
                    <a:pt x="9" y="467"/>
                  </a:lnTo>
                  <a:lnTo>
                    <a:pt x="20" y="440"/>
                  </a:lnTo>
                  <a:lnTo>
                    <a:pt x="35" y="414"/>
                  </a:lnTo>
                  <a:lnTo>
                    <a:pt x="51" y="392"/>
                  </a:lnTo>
                  <a:lnTo>
                    <a:pt x="68" y="373"/>
                  </a:lnTo>
                  <a:lnTo>
                    <a:pt x="88" y="357"/>
                  </a:lnTo>
                  <a:lnTo>
                    <a:pt x="107" y="346"/>
                  </a:lnTo>
                  <a:lnTo>
                    <a:pt x="126" y="338"/>
                  </a:lnTo>
                  <a:lnTo>
                    <a:pt x="145" y="336"/>
                  </a:lnTo>
                  <a:close/>
                  <a:moveTo>
                    <a:pt x="1080" y="96"/>
                  </a:moveTo>
                  <a:lnTo>
                    <a:pt x="1061" y="99"/>
                  </a:lnTo>
                  <a:lnTo>
                    <a:pt x="1044" y="106"/>
                  </a:lnTo>
                  <a:lnTo>
                    <a:pt x="1029" y="117"/>
                  </a:lnTo>
                  <a:lnTo>
                    <a:pt x="1018" y="131"/>
                  </a:lnTo>
                  <a:lnTo>
                    <a:pt x="1011" y="149"/>
                  </a:lnTo>
                  <a:lnTo>
                    <a:pt x="1008" y="168"/>
                  </a:lnTo>
                  <a:lnTo>
                    <a:pt x="1011" y="187"/>
                  </a:lnTo>
                  <a:lnTo>
                    <a:pt x="1018" y="205"/>
                  </a:lnTo>
                  <a:lnTo>
                    <a:pt x="1029" y="219"/>
                  </a:lnTo>
                  <a:lnTo>
                    <a:pt x="1044" y="230"/>
                  </a:lnTo>
                  <a:lnTo>
                    <a:pt x="1061" y="237"/>
                  </a:lnTo>
                  <a:lnTo>
                    <a:pt x="1080" y="240"/>
                  </a:lnTo>
                  <a:lnTo>
                    <a:pt x="1100" y="237"/>
                  </a:lnTo>
                  <a:lnTo>
                    <a:pt x="1117" y="230"/>
                  </a:lnTo>
                  <a:lnTo>
                    <a:pt x="1131" y="219"/>
                  </a:lnTo>
                  <a:lnTo>
                    <a:pt x="1142" y="205"/>
                  </a:lnTo>
                  <a:lnTo>
                    <a:pt x="1150" y="187"/>
                  </a:lnTo>
                  <a:lnTo>
                    <a:pt x="1153" y="168"/>
                  </a:lnTo>
                  <a:lnTo>
                    <a:pt x="1150" y="149"/>
                  </a:lnTo>
                  <a:lnTo>
                    <a:pt x="1142" y="131"/>
                  </a:lnTo>
                  <a:lnTo>
                    <a:pt x="1131" y="117"/>
                  </a:lnTo>
                  <a:lnTo>
                    <a:pt x="1117" y="106"/>
                  </a:lnTo>
                  <a:lnTo>
                    <a:pt x="1100" y="99"/>
                  </a:lnTo>
                  <a:lnTo>
                    <a:pt x="1080" y="96"/>
                  </a:lnTo>
                  <a:close/>
                  <a:moveTo>
                    <a:pt x="1078" y="0"/>
                  </a:moveTo>
                  <a:lnTo>
                    <a:pt x="1082" y="0"/>
                  </a:lnTo>
                  <a:lnTo>
                    <a:pt x="1112" y="3"/>
                  </a:lnTo>
                  <a:lnTo>
                    <a:pt x="1140" y="10"/>
                  </a:lnTo>
                  <a:lnTo>
                    <a:pt x="1166" y="22"/>
                  </a:lnTo>
                  <a:lnTo>
                    <a:pt x="1189" y="39"/>
                  </a:lnTo>
                  <a:lnTo>
                    <a:pt x="1210" y="59"/>
                  </a:lnTo>
                  <a:lnTo>
                    <a:pt x="1226" y="82"/>
                  </a:lnTo>
                  <a:lnTo>
                    <a:pt x="1238" y="108"/>
                  </a:lnTo>
                  <a:lnTo>
                    <a:pt x="1245" y="136"/>
                  </a:lnTo>
                  <a:lnTo>
                    <a:pt x="1248" y="166"/>
                  </a:lnTo>
                  <a:lnTo>
                    <a:pt x="1248" y="168"/>
                  </a:lnTo>
                  <a:lnTo>
                    <a:pt x="1250" y="187"/>
                  </a:lnTo>
                  <a:lnTo>
                    <a:pt x="1258" y="205"/>
                  </a:lnTo>
                  <a:lnTo>
                    <a:pt x="1270" y="219"/>
                  </a:lnTo>
                  <a:lnTo>
                    <a:pt x="1284" y="230"/>
                  </a:lnTo>
                  <a:lnTo>
                    <a:pt x="1300" y="237"/>
                  </a:lnTo>
                  <a:lnTo>
                    <a:pt x="1320" y="240"/>
                  </a:lnTo>
                  <a:lnTo>
                    <a:pt x="1394" y="240"/>
                  </a:lnTo>
                  <a:lnTo>
                    <a:pt x="1422" y="243"/>
                  </a:lnTo>
                  <a:lnTo>
                    <a:pt x="1449" y="251"/>
                  </a:lnTo>
                  <a:lnTo>
                    <a:pt x="1473" y="265"/>
                  </a:lnTo>
                  <a:lnTo>
                    <a:pt x="1495" y="282"/>
                  </a:lnTo>
                  <a:lnTo>
                    <a:pt x="1512" y="302"/>
                  </a:lnTo>
                  <a:lnTo>
                    <a:pt x="1525" y="327"/>
                  </a:lnTo>
                  <a:lnTo>
                    <a:pt x="1533" y="354"/>
                  </a:lnTo>
                  <a:lnTo>
                    <a:pt x="1536" y="383"/>
                  </a:lnTo>
                  <a:lnTo>
                    <a:pt x="1536" y="386"/>
                  </a:lnTo>
                  <a:lnTo>
                    <a:pt x="1533" y="414"/>
                  </a:lnTo>
                  <a:lnTo>
                    <a:pt x="1525" y="441"/>
                  </a:lnTo>
                  <a:lnTo>
                    <a:pt x="1512" y="465"/>
                  </a:lnTo>
                  <a:lnTo>
                    <a:pt x="1495" y="487"/>
                  </a:lnTo>
                  <a:lnTo>
                    <a:pt x="1473" y="504"/>
                  </a:lnTo>
                  <a:lnTo>
                    <a:pt x="1449" y="517"/>
                  </a:lnTo>
                  <a:lnTo>
                    <a:pt x="1422" y="525"/>
                  </a:lnTo>
                  <a:lnTo>
                    <a:pt x="1394" y="528"/>
                  </a:lnTo>
                  <a:lnTo>
                    <a:pt x="767" y="528"/>
                  </a:lnTo>
                  <a:lnTo>
                    <a:pt x="738" y="525"/>
                  </a:lnTo>
                  <a:lnTo>
                    <a:pt x="712" y="517"/>
                  </a:lnTo>
                  <a:lnTo>
                    <a:pt x="687" y="504"/>
                  </a:lnTo>
                  <a:lnTo>
                    <a:pt x="666" y="487"/>
                  </a:lnTo>
                  <a:lnTo>
                    <a:pt x="649" y="465"/>
                  </a:lnTo>
                  <a:lnTo>
                    <a:pt x="635" y="441"/>
                  </a:lnTo>
                  <a:lnTo>
                    <a:pt x="627" y="414"/>
                  </a:lnTo>
                  <a:lnTo>
                    <a:pt x="624" y="386"/>
                  </a:lnTo>
                  <a:lnTo>
                    <a:pt x="624" y="383"/>
                  </a:lnTo>
                  <a:lnTo>
                    <a:pt x="627" y="354"/>
                  </a:lnTo>
                  <a:lnTo>
                    <a:pt x="635" y="327"/>
                  </a:lnTo>
                  <a:lnTo>
                    <a:pt x="649" y="302"/>
                  </a:lnTo>
                  <a:lnTo>
                    <a:pt x="666" y="282"/>
                  </a:lnTo>
                  <a:lnTo>
                    <a:pt x="687" y="265"/>
                  </a:lnTo>
                  <a:lnTo>
                    <a:pt x="712" y="251"/>
                  </a:lnTo>
                  <a:lnTo>
                    <a:pt x="738" y="243"/>
                  </a:lnTo>
                  <a:lnTo>
                    <a:pt x="767" y="240"/>
                  </a:lnTo>
                  <a:lnTo>
                    <a:pt x="841" y="240"/>
                  </a:lnTo>
                  <a:lnTo>
                    <a:pt x="859" y="237"/>
                  </a:lnTo>
                  <a:lnTo>
                    <a:pt x="877" y="230"/>
                  </a:lnTo>
                  <a:lnTo>
                    <a:pt x="891" y="219"/>
                  </a:lnTo>
                  <a:lnTo>
                    <a:pt x="902" y="205"/>
                  </a:lnTo>
                  <a:lnTo>
                    <a:pt x="909" y="187"/>
                  </a:lnTo>
                  <a:lnTo>
                    <a:pt x="912" y="168"/>
                  </a:lnTo>
                  <a:lnTo>
                    <a:pt x="912" y="166"/>
                  </a:lnTo>
                  <a:lnTo>
                    <a:pt x="915" y="136"/>
                  </a:lnTo>
                  <a:lnTo>
                    <a:pt x="922" y="108"/>
                  </a:lnTo>
                  <a:lnTo>
                    <a:pt x="935" y="82"/>
                  </a:lnTo>
                  <a:lnTo>
                    <a:pt x="951" y="59"/>
                  </a:lnTo>
                  <a:lnTo>
                    <a:pt x="971" y="39"/>
                  </a:lnTo>
                  <a:lnTo>
                    <a:pt x="995" y="22"/>
                  </a:lnTo>
                  <a:lnTo>
                    <a:pt x="1020" y="10"/>
                  </a:lnTo>
                  <a:lnTo>
                    <a:pt x="1049" y="3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9873E1F5-94F3-49DE-B343-890DB58B0AE3}"/>
                </a:ext>
              </a:extLst>
            </p:cNvPr>
            <p:cNvSpPr txBox="1"/>
            <p:nvPr/>
          </p:nvSpPr>
          <p:spPr>
            <a:xfrm>
              <a:off x="7823176" y="3925340"/>
              <a:ext cx="2803333" cy="41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Rules Deployment 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9B86783-7E4E-44B8-908E-4392536DF91A}"/>
                </a:ext>
              </a:extLst>
            </p:cNvPr>
            <p:cNvSpPr txBox="1"/>
            <p:nvPr/>
          </p:nvSpPr>
          <p:spPr>
            <a:xfrm>
              <a:off x="383059" y="4328573"/>
              <a:ext cx="3240877" cy="5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Rules can be done in spark SQL for Databricks other in python notebook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  <a:lumOff val="2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9990455-3310-47E4-9AF9-9FF60431C385}"/>
                </a:ext>
              </a:extLst>
            </p:cNvPr>
            <p:cNvSpPr txBox="1"/>
            <p:nvPr/>
          </p:nvSpPr>
          <p:spPr>
            <a:xfrm>
              <a:off x="413183" y="3893420"/>
              <a:ext cx="2137975" cy="41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Rule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0B3C0F9-A6E3-4F1D-ADDE-B601D0CC1598}"/>
                </a:ext>
              </a:extLst>
            </p:cNvPr>
            <p:cNvSpPr txBox="1"/>
            <p:nvPr/>
          </p:nvSpPr>
          <p:spPr>
            <a:xfrm>
              <a:off x="4887273" y="649869"/>
              <a:ext cx="2137975" cy="41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Rules Access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F5CB4C91-7A4F-4A59-9A2C-8822EE541238}"/>
                </a:ext>
              </a:extLst>
            </p:cNvPr>
            <p:cNvSpPr txBox="1"/>
            <p:nvPr/>
          </p:nvSpPr>
          <p:spPr>
            <a:xfrm>
              <a:off x="2007599" y="2689059"/>
              <a:ext cx="1845948" cy="1026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Rule edit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New Rule creation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Rules update/Delete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17171">
                    <a:lumMod val="75000"/>
                    <a:lumOff val="2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050EF54-7FEC-4AE2-952D-13993B5139AC}"/>
                </a:ext>
              </a:extLst>
            </p:cNvPr>
            <p:cNvSpPr txBox="1"/>
            <p:nvPr/>
          </p:nvSpPr>
          <p:spPr>
            <a:xfrm>
              <a:off x="1482171" y="2308265"/>
              <a:ext cx="2487706" cy="41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Rule Management</a:t>
              </a:r>
            </a:p>
          </p:txBody>
        </p:sp>
        <p:sp>
          <p:nvSpPr>
            <p:cNvPr id="265" name="Oval 25">
              <a:extLst>
                <a:ext uri="{FF2B5EF4-FFF2-40B4-BE49-F238E27FC236}">
                  <a16:creationId xmlns:a16="http://schemas.microsoft.com/office/drawing/2014/main" id="{0B7A0177-EC42-42AF-9BFB-730ABF4455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0250" y="3925340"/>
              <a:ext cx="396818" cy="529812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rgbClr val="A84E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 panose="020B0600000101010101" pitchFamily="34" charset="-127"/>
                <a:cs typeface="+mn-cs"/>
              </a:endParaRPr>
            </a:p>
          </p:txBody>
        </p:sp>
        <p:sp>
          <p:nvSpPr>
            <p:cNvPr id="266" name="Left Arrow 1">
              <a:extLst>
                <a:ext uri="{FF2B5EF4-FFF2-40B4-BE49-F238E27FC236}">
                  <a16:creationId xmlns:a16="http://schemas.microsoft.com/office/drawing/2014/main" id="{34812AA4-50BF-403A-9812-C1568F0B6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001" y="1980040"/>
              <a:ext cx="408255" cy="529812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 panose="020B0600000101010101" pitchFamily="34" charset="-127"/>
                <a:cs typeface="+mn-cs"/>
              </a:endParaRP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60A41E-488B-4D73-8AF5-A23AF06C6776}"/>
                </a:ext>
              </a:extLst>
            </p:cNvPr>
            <p:cNvGrpSpPr/>
            <p:nvPr/>
          </p:nvGrpSpPr>
          <p:grpSpPr>
            <a:xfrm>
              <a:off x="4419873" y="2573171"/>
              <a:ext cx="342989" cy="530225"/>
              <a:chOff x="5864225" y="1714500"/>
              <a:chExt cx="457200" cy="530225"/>
            </a:xfrm>
          </p:grpSpPr>
          <p:sp>
            <p:nvSpPr>
              <p:cNvPr id="271" name="Freeform 304">
                <a:extLst>
                  <a:ext uri="{FF2B5EF4-FFF2-40B4-BE49-F238E27FC236}">
                    <a16:creationId xmlns:a16="http://schemas.microsoft.com/office/drawing/2014/main" id="{73949B53-08E2-4F78-8619-3479EF2C9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1824038"/>
                <a:ext cx="311150" cy="309563"/>
              </a:xfrm>
              <a:custGeom>
                <a:avLst/>
                <a:gdLst>
                  <a:gd name="T0" fmla="*/ 323 w 587"/>
                  <a:gd name="T1" fmla="*/ 1 h 587"/>
                  <a:gd name="T2" fmla="*/ 367 w 587"/>
                  <a:gd name="T3" fmla="*/ 9 h 587"/>
                  <a:gd name="T4" fmla="*/ 408 w 587"/>
                  <a:gd name="T5" fmla="*/ 23 h 587"/>
                  <a:gd name="T6" fmla="*/ 446 w 587"/>
                  <a:gd name="T7" fmla="*/ 42 h 587"/>
                  <a:gd name="T8" fmla="*/ 481 w 587"/>
                  <a:gd name="T9" fmla="*/ 67 h 587"/>
                  <a:gd name="T10" fmla="*/ 511 w 587"/>
                  <a:gd name="T11" fmla="*/ 96 h 587"/>
                  <a:gd name="T12" fmla="*/ 537 w 587"/>
                  <a:gd name="T13" fmla="*/ 130 h 587"/>
                  <a:gd name="T14" fmla="*/ 558 w 587"/>
                  <a:gd name="T15" fmla="*/ 167 h 587"/>
                  <a:gd name="T16" fmla="*/ 574 w 587"/>
                  <a:gd name="T17" fmla="*/ 206 h 587"/>
                  <a:gd name="T18" fmla="*/ 583 w 587"/>
                  <a:gd name="T19" fmla="*/ 249 h 587"/>
                  <a:gd name="T20" fmla="*/ 587 w 587"/>
                  <a:gd name="T21" fmla="*/ 294 h 587"/>
                  <a:gd name="T22" fmla="*/ 583 w 587"/>
                  <a:gd name="T23" fmla="*/ 339 h 587"/>
                  <a:gd name="T24" fmla="*/ 574 w 587"/>
                  <a:gd name="T25" fmla="*/ 381 h 587"/>
                  <a:gd name="T26" fmla="*/ 558 w 587"/>
                  <a:gd name="T27" fmla="*/ 421 h 587"/>
                  <a:gd name="T28" fmla="*/ 537 w 587"/>
                  <a:gd name="T29" fmla="*/ 458 h 587"/>
                  <a:gd name="T30" fmla="*/ 511 w 587"/>
                  <a:gd name="T31" fmla="*/ 491 h 587"/>
                  <a:gd name="T32" fmla="*/ 481 w 587"/>
                  <a:gd name="T33" fmla="*/ 521 h 587"/>
                  <a:gd name="T34" fmla="*/ 446 w 587"/>
                  <a:gd name="T35" fmla="*/ 545 h 587"/>
                  <a:gd name="T36" fmla="*/ 408 w 587"/>
                  <a:gd name="T37" fmla="*/ 564 h 587"/>
                  <a:gd name="T38" fmla="*/ 367 w 587"/>
                  <a:gd name="T39" fmla="*/ 578 h 587"/>
                  <a:gd name="T40" fmla="*/ 323 w 587"/>
                  <a:gd name="T41" fmla="*/ 586 h 587"/>
                  <a:gd name="T42" fmla="*/ 278 w 587"/>
                  <a:gd name="T43" fmla="*/ 587 h 587"/>
                  <a:gd name="T44" fmla="*/ 235 w 587"/>
                  <a:gd name="T45" fmla="*/ 581 h 587"/>
                  <a:gd name="T46" fmla="*/ 192 w 587"/>
                  <a:gd name="T47" fmla="*/ 569 h 587"/>
                  <a:gd name="T48" fmla="*/ 154 w 587"/>
                  <a:gd name="T49" fmla="*/ 551 h 587"/>
                  <a:gd name="T50" fmla="*/ 118 w 587"/>
                  <a:gd name="T51" fmla="*/ 528 h 587"/>
                  <a:gd name="T52" fmla="*/ 86 w 587"/>
                  <a:gd name="T53" fmla="*/ 501 h 587"/>
                  <a:gd name="T54" fmla="*/ 59 w 587"/>
                  <a:gd name="T55" fmla="*/ 469 h 587"/>
                  <a:gd name="T56" fmla="*/ 36 w 587"/>
                  <a:gd name="T57" fmla="*/ 433 h 587"/>
                  <a:gd name="T58" fmla="*/ 18 w 587"/>
                  <a:gd name="T59" fmla="*/ 395 h 587"/>
                  <a:gd name="T60" fmla="*/ 7 w 587"/>
                  <a:gd name="T61" fmla="*/ 353 h 587"/>
                  <a:gd name="T62" fmla="*/ 0 w 587"/>
                  <a:gd name="T63" fmla="*/ 309 h 587"/>
                  <a:gd name="T64" fmla="*/ 1 w 587"/>
                  <a:gd name="T65" fmla="*/ 263 h 587"/>
                  <a:gd name="T66" fmla="*/ 9 w 587"/>
                  <a:gd name="T67" fmla="*/ 221 h 587"/>
                  <a:gd name="T68" fmla="*/ 23 w 587"/>
                  <a:gd name="T69" fmla="*/ 180 h 587"/>
                  <a:gd name="T70" fmla="*/ 42 w 587"/>
                  <a:gd name="T71" fmla="*/ 141 h 587"/>
                  <a:gd name="T72" fmla="*/ 67 w 587"/>
                  <a:gd name="T73" fmla="*/ 107 h 587"/>
                  <a:gd name="T74" fmla="*/ 96 w 587"/>
                  <a:gd name="T75" fmla="*/ 76 h 587"/>
                  <a:gd name="T76" fmla="*/ 130 w 587"/>
                  <a:gd name="T77" fmla="*/ 50 h 587"/>
                  <a:gd name="T78" fmla="*/ 167 w 587"/>
                  <a:gd name="T79" fmla="*/ 30 h 587"/>
                  <a:gd name="T80" fmla="*/ 206 w 587"/>
                  <a:gd name="T81" fmla="*/ 13 h 587"/>
                  <a:gd name="T82" fmla="*/ 249 w 587"/>
                  <a:gd name="T83" fmla="*/ 4 h 587"/>
                  <a:gd name="T84" fmla="*/ 294 w 587"/>
                  <a:gd name="T85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7" h="587">
                    <a:moveTo>
                      <a:pt x="294" y="0"/>
                    </a:moveTo>
                    <a:lnTo>
                      <a:pt x="309" y="0"/>
                    </a:lnTo>
                    <a:lnTo>
                      <a:pt x="323" y="1"/>
                    </a:lnTo>
                    <a:lnTo>
                      <a:pt x="338" y="4"/>
                    </a:lnTo>
                    <a:lnTo>
                      <a:pt x="353" y="7"/>
                    </a:lnTo>
                    <a:lnTo>
                      <a:pt x="367" y="9"/>
                    </a:lnTo>
                    <a:lnTo>
                      <a:pt x="381" y="13"/>
                    </a:lnTo>
                    <a:lnTo>
                      <a:pt x="395" y="18"/>
                    </a:lnTo>
                    <a:lnTo>
                      <a:pt x="408" y="23"/>
                    </a:lnTo>
                    <a:lnTo>
                      <a:pt x="420" y="30"/>
                    </a:lnTo>
                    <a:lnTo>
                      <a:pt x="433" y="36"/>
                    </a:lnTo>
                    <a:lnTo>
                      <a:pt x="446" y="42"/>
                    </a:lnTo>
                    <a:lnTo>
                      <a:pt x="458" y="50"/>
                    </a:lnTo>
                    <a:lnTo>
                      <a:pt x="469" y="58"/>
                    </a:lnTo>
                    <a:lnTo>
                      <a:pt x="481" y="67"/>
                    </a:lnTo>
                    <a:lnTo>
                      <a:pt x="491" y="76"/>
                    </a:lnTo>
                    <a:lnTo>
                      <a:pt x="501" y="86"/>
                    </a:lnTo>
                    <a:lnTo>
                      <a:pt x="511" y="96"/>
                    </a:lnTo>
                    <a:lnTo>
                      <a:pt x="520" y="107"/>
                    </a:lnTo>
                    <a:lnTo>
                      <a:pt x="529" y="118"/>
                    </a:lnTo>
                    <a:lnTo>
                      <a:pt x="537" y="130"/>
                    </a:lnTo>
                    <a:lnTo>
                      <a:pt x="545" y="141"/>
                    </a:lnTo>
                    <a:lnTo>
                      <a:pt x="551" y="154"/>
                    </a:lnTo>
                    <a:lnTo>
                      <a:pt x="558" y="167"/>
                    </a:lnTo>
                    <a:lnTo>
                      <a:pt x="564" y="180"/>
                    </a:lnTo>
                    <a:lnTo>
                      <a:pt x="569" y="192"/>
                    </a:lnTo>
                    <a:lnTo>
                      <a:pt x="574" y="206"/>
                    </a:lnTo>
                    <a:lnTo>
                      <a:pt x="578" y="221"/>
                    </a:lnTo>
                    <a:lnTo>
                      <a:pt x="581" y="235"/>
                    </a:lnTo>
                    <a:lnTo>
                      <a:pt x="583" y="249"/>
                    </a:lnTo>
                    <a:lnTo>
                      <a:pt x="586" y="263"/>
                    </a:lnTo>
                    <a:lnTo>
                      <a:pt x="587" y="278"/>
                    </a:lnTo>
                    <a:lnTo>
                      <a:pt x="587" y="294"/>
                    </a:lnTo>
                    <a:lnTo>
                      <a:pt x="587" y="309"/>
                    </a:lnTo>
                    <a:lnTo>
                      <a:pt x="586" y="323"/>
                    </a:lnTo>
                    <a:lnTo>
                      <a:pt x="583" y="339"/>
                    </a:lnTo>
                    <a:lnTo>
                      <a:pt x="581" y="353"/>
                    </a:lnTo>
                    <a:lnTo>
                      <a:pt x="578" y="367"/>
                    </a:lnTo>
                    <a:lnTo>
                      <a:pt x="574" y="381"/>
                    </a:lnTo>
                    <a:lnTo>
                      <a:pt x="569" y="395"/>
                    </a:lnTo>
                    <a:lnTo>
                      <a:pt x="564" y="408"/>
                    </a:lnTo>
                    <a:lnTo>
                      <a:pt x="558" y="421"/>
                    </a:lnTo>
                    <a:lnTo>
                      <a:pt x="551" y="433"/>
                    </a:lnTo>
                    <a:lnTo>
                      <a:pt x="545" y="446"/>
                    </a:lnTo>
                    <a:lnTo>
                      <a:pt x="537" y="458"/>
                    </a:lnTo>
                    <a:lnTo>
                      <a:pt x="529" y="469"/>
                    </a:lnTo>
                    <a:lnTo>
                      <a:pt x="520" y="481"/>
                    </a:lnTo>
                    <a:lnTo>
                      <a:pt x="511" y="491"/>
                    </a:lnTo>
                    <a:lnTo>
                      <a:pt x="501" y="501"/>
                    </a:lnTo>
                    <a:lnTo>
                      <a:pt x="491" y="510"/>
                    </a:lnTo>
                    <a:lnTo>
                      <a:pt x="481" y="521"/>
                    </a:lnTo>
                    <a:lnTo>
                      <a:pt x="469" y="528"/>
                    </a:lnTo>
                    <a:lnTo>
                      <a:pt x="458" y="537"/>
                    </a:lnTo>
                    <a:lnTo>
                      <a:pt x="446" y="545"/>
                    </a:lnTo>
                    <a:lnTo>
                      <a:pt x="433" y="551"/>
                    </a:lnTo>
                    <a:lnTo>
                      <a:pt x="420" y="558"/>
                    </a:lnTo>
                    <a:lnTo>
                      <a:pt x="408" y="564"/>
                    </a:lnTo>
                    <a:lnTo>
                      <a:pt x="395" y="569"/>
                    </a:lnTo>
                    <a:lnTo>
                      <a:pt x="381" y="574"/>
                    </a:lnTo>
                    <a:lnTo>
                      <a:pt x="367" y="578"/>
                    </a:lnTo>
                    <a:lnTo>
                      <a:pt x="353" y="581"/>
                    </a:lnTo>
                    <a:lnTo>
                      <a:pt x="338" y="583"/>
                    </a:lnTo>
                    <a:lnTo>
                      <a:pt x="323" y="586"/>
                    </a:lnTo>
                    <a:lnTo>
                      <a:pt x="309" y="587"/>
                    </a:lnTo>
                    <a:lnTo>
                      <a:pt x="294" y="587"/>
                    </a:lnTo>
                    <a:lnTo>
                      <a:pt x="278" y="587"/>
                    </a:lnTo>
                    <a:lnTo>
                      <a:pt x="264" y="586"/>
                    </a:lnTo>
                    <a:lnTo>
                      <a:pt x="249" y="583"/>
                    </a:lnTo>
                    <a:lnTo>
                      <a:pt x="235" y="581"/>
                    </a:lnTo>
                    <a:lnTo>
                      <a:pt x="221" y="578"/>
                    </a:lnTo>
                    <a:lnTo>
                      <a:pt x="206" y="574"/>
                    </a:lnTo>
                    <a:lnTo>
                      <a:pt x="192" y="569"/>
                    </a:lnTo>
                    <a:lnTo>
                      <a:pt x="180" y="564"/>
                    </a:lnTo>
                    <a:lnTo>
                      <a:pt x="167" y="558"/>
                    </a:lnTo>
                    <a:lnTo>
                      <a:pt x="154" y="551"/>
                    </a:lnTo>
                    <a:lnTo>
                      <a:pt x="141" y="545"/>
                    </a:lnTo>
                    <a:lnTo>
                      <a:pt x="130" y="537"/>
                    </a:lnTo>
                    <a:lnTo>
                      <a:pt x="118" y="528"/>
                    </a:lnTo>
                    <a:lnTo>
                      <a:pt x="107" y="521"/>
                    </a:lnTo>
                    <a:lnTo>
                      <a:pt x="96" y="510"/>
                    </a:lnTo>
                    <a:lnTo>
                      <a:pt x="86" y="501"/>
                    </a:lnTo>
                    <a:lnTo>
                      <a:pt x="77" y="491"/>
                    </a:lnTo>
                    <a:lnTo>
                      <a:pt x="67" y="481"/>
                    </a:lnTo>
                    <a:lnTo>
                      <a:pt x="59" y="469"/>
                    </a:lnTo>
                    <a:lnTo>
                      <a:pt x="50" y="458"/>
                    </a:lnTo>
                    <a:lnTo>
                      <a:pt x="42" y="446"/>
                    </a:lnTo>
                    <a:lnTo>
                      <a:pt x="36" y="433"/>
                    </a:lnTo>
                    <a:lnTo>
                      <a:pt x="30" y="421"/>
                    </a:lnTo>
                    <a:lnTo>
                      <a:pt x="23" y="408"/>
                    </a:lnTo>
                    <a:lnTo>
                      <a:pt x="18" y="395"/>
                    </a:lnTo>
                    <a:lnTo>
                      <a:pt x="13" y="381"/>
                    </a:lnTo>
                    <a:lnTo>
                      <a:pt x="9" y="367"/>
                    </a:lnTo>
                    <a:lnTo>
                      <a:pt x="7" y="353"/>
                    </a:lnTo>
                    <a:lnTo>
                      <a:pt x="4" y="339"/>
                    </a:lnTo>
                    <a:lnTo>
                      <a:pt x="1" y="323"/>
                    </a:lnTo>
                    <a:lnTo>
                      <a:pt x="0" y="309"/>
                    </a:lnTo>
                    <a:lnTo>
                      <a:pt x="0" y="294"/>
                    </a:lnTo>
                    <a:lnTo>
                      <a:pt x="0" y="278"/>
                    </a:lnTo>
                    <a:lnTo>
                      <a:pt x="1" y="263"/>
                    </a:lnTo>
                    <a:lnTo>
                      <a:pt x="4" y="249"/>
                    </a:lnTo>
                    <a:lnTo>
                      <a:pt x="7" y="235"/>
                    </a:lnTo>
                    <a:lnTo>
                      <a:pt x="9" y="221"/>
                    </a:lnTo>
                    <a:lnTo>
                      <a:pt x="13" y="206"/>
                    </a:lnTo>
                    <a:lnTo>
                      <a:pt x="18" y="192"/>
                    </a:lnTo>
                    <a:lnTo>
                      <a:pt x="23" y="180"/>
                    </a:lnTo>
                    <a:lnTo>
                      <a:pt x="30" y="167"/>
                    </a:lnTo>
                    <a:lnTo>
                      <a:pt x="36" y="154"/>
                    </a:lnTo>
                    <a:lnTo>
                      <a:pt x="42" y="141"/>
                    </a:lnTo>
                    <a:lnTo>
                      <a:pt x="50" y="130"/>
                    </a:lnTo>
                    <a:lnTo>
                      <a:pt x="59" y="118"/>
                    </a:lnTo>
                    <a:lnTo>
                      <a:pt x="67" y="107"/>
                    </a:lnTo>
                    <a:lnTo>
                      <a:pt x="77" y="96"/>
                    </a:lnTo>
                    <a:lnTo>
                      <a:pt x="86" y="86"/>
                    </a:lnTo>
                    <a:lnTo>
                      <a:pt x="96" y="76"/>
                    </a:lnTo>
                    <a:lnTo>
                      <a:pt x="107" y="67"/>
                    </a:lnTo>
                    <a:lnTo>
                      <a:pt x="118" y="58"/>
                    </a:lnTo>
                    <a:lnTo>
                      <a:pt x="130" y="50"/>
                    </a:lnTo>
                    <a:lnTo>
                      <a:pt x="141" y="42"/>
                    </a:lnTo>
                    <a:lnTo>
                      <a:pt x="154" y="36"/>
                    </a:lnTo>
                    <a:lnTo>
                      <a:pt x="167" y="30"/>
                    </a:lnTo>
                    <a:lnTo>
                      <a:pt x="180" y="23"/>
                    </a:lnTo>
                    <a:lnTo>
                      <a:pt x="192" y="18"/>
                    </a:lnTo>
                    <a:lnTo>
                      <a:pt x="206" y="13"/>
                    </a:lnTo>
                    <a:lnTo>
                      <a:pt x="221" y="9"/>
                    </a:lnTo>
                    <a:lnTo>
                      <a:pt x="235" y="7"/>
                    </a:lnTo>
                    <a:lnTo>
                      <a:pt x="249" y="4"/>
                    </a:lnTo>
                    <a:lnTo>
                      <a:pt x="264" y="1"/>
                    </a:lnTo>
                    <a:lnTo>
                      <a:pt x="278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E60D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305">
                <a:extLst>
                  <a:ext uri="{FF2B5EF4-FFF2-40B4-BE49-F238E27FC236}">
                    <a16:creationId xmlns:a16="http://schemas.microsoft.com/office/drawing/2014/main" id="{CEA17689-0593-44F0-996B-2259E6BA9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6613" y="1770063"/>
                <a:ext cx="344488" cy="315913"/>
              </a:xfrm>
              <a:custGeom>
                <a:avLst/>
                <a:gdLst>
                  <a:gd name="T0" fmla="*/ 386 w 650"/>
                  <a:gd name="T1" fmla="*/ 201 h 598"/>
                  <a:gd name="T2" fmla="*/ 432 w 650"/>
                  <a:gd name="T3" fmla="*/ 221 h 598"/>
                  <a:gd name="T4" fmla="*/ 473 w 650"/>
                  <a:gd name="T5" fmla="*/ 252 h 598"/>
                  <a:gd name="T6" fmla="*/ 508 w 650"/>
                  <a:gd name="T7" fmla="*/ 300 h 598"/>
                  <a:gd name="T8" fmla="*/ 528 w 650"/>
                  <a:gd name="T9" fmla="*/ 355 h 598"/>
                  <a:gd name="T10" fmla="*/ 532 w 650"/>
                  <a:gd name="T11" fmla="*/ 407 h 598"/>
                  <a:gd name="T12" fmla="*/ 527 w 650"/>
                  <a:gd name="T13" fmla="*/ 442 h 598"/>
                  <a:gd name="T14" fmla="*/ 650 w 650"/>
                  <a:gd name="T15" fmla="*/ 562 h 598"/>
                  <a:gd name="T16" fmla="*/ 487 w 650"/>
                  <a:gd name="T17" fmla="*/ 524 h 598"/>
                  <a:gd name="T18" fmla="*/ 442 w 650"/>
                  <a:gd name="T19" fmla="*/ 564 h 598"/>
                  <a:gd name="T20" fmla="*/ 390 w 650"/>
                  <a:gd name="T21" fmla="*/ 589 h 598"/>
                  <a:gd name="T22" fmla="*/ 330 w 650"/>
                  <a:gd name="T23" fmla="*/ 598 h 598"/>
                  <a:gd name="T24" fmla="*/ 269 w 650"/>
                  <a:gd name="T25" fmla="*/ 589 h 598"/>
                  <a:gd name="T26" fmla="*/ 217 w 650"/>
                  <a:gd name="T27" fmla="*/ 564 h 598"/>
                  <a:gd name="T28" fmla="*/ 171 w 650"/>
                  <a:gd name="T29" fmla="*/ 521 h 598"/>
                  <a:gd name="T30" fmla="*/ 0 w 650"/>
                  <a:gd name="T31" fmla="*/ 558 h 598"/>
                  <a:gd name="T32" fmla="*/ 132 w 650"/>
                  <a:gd name="T33" fmla="*/ 439 h 598"/>
                  <a:gd name="T34" fmla="*/ 128 w 650"/>
                  <a:gd name="T35" fmla="*/ 375 h 598"/>
                  <a:gd name="T36" fmla="*/ 143 w 650"/>
                  <a:gd name="T37" fmla="*/ 316 h 598"/>
                  <a:gd name="T38" fmla="*/ 173 w 650"/>
                  <a:gd name="T39" fmla="*/ 266 h 598"/>
                  <a:gd name="T40" fmla="*/ 216 w 650"/>
                  <a:gd name="T41" fmla="*/ 228 h 598"/>
                  <a:gd name="T42" fmla="*/ 267 w 650"/>
                  <a:gd name="T43" fmla="*/ 203 h 598"/>
                  <a:gd name="T44" fmla="*/ 324 w 650"/>
                  <a:gd name="T45" fmla="*/ 193 h 598"/>
                  <a:gd name="T46" fmla="*/ 350 w 650"/>
                  <a:gd name="T47" fmla="*/ 194 h 598"/>
                  <a:gd name="T48" fmla="*/ 262 w 650"/>
                  <a:gd name="T49" fmla="*/ 344 h 598"/>
                  <a:gd name="T50" fmla="*/ 155 w 650"/>
                  <a:gd name="T51" fmla="*/ 369 h 598"/>
                  <a:gd name="T52" fmla="*/ 154 w 650"/>
                  <a:gd name="T53" fmla="*/ 411 h 598"/>
                  <a:gd name="T54" fmla="*/ 262 w 650"/>
                  <a:gd name="T55" fmla="*/ 319 h 598"/>
                  <a:gd name="T56" fmla="*/ 231 w 650"/>
                  <a:gd name="T57" fmla="*/ 248 h 598"/>
                  <a:gd name="T58" fmla="*/ 195 w 650"/>
                  <a:gd name="T59" fmla="*/ 282 h 598"/>
                  <a:gd name="T60" fmla="*/ 171 w 650"/>
                  <a:gd name="T61" fmla="*/ 319 h 598"/>
                  <a:gd name="T62" fmla="*/ 372 w 650"/>
                  <a:gd name="T63" fmla="*/ 319 h 598"/>
                  <a:gd name="T64" fmla="*/ 351 w 650"/>
                  <a:gd name="T65" fmla="*/ 220 h 598"/>
                  <a:gd name="T66" fmla="*/ 319 w 650"/>
                  <a:gd name="T67" fmla="*/ 219 h 598"/>
                  <a:gd name="T68" fmla="*/ 287 w 650"/>
                  <a:gd name="T69" fmla="*/ 224 h 598"/>
                  <a:gd name="T70" fmla="*/ 488 w 650"/>
                  <a:gd name="T71" fmla="*/ 319 h 598"/>
                  <a:gd name="T72" fmla="*/ 464 w 650"/>
                  <a:gd name="T73" fmla="*/ 282 h 598"/>
                  <a:gd name="T74" fmla="*/ 428 w 650"/>
                  <a:gd name="T75" fmla="*/ 248 h 598"/>
                  <a:gd name="T76" fmla="*/ 499 w 650"/>
                  <a:gd name="T77" fmla="*/ 344 h 598"/>
                  <a:gd name="T78" fmla="*/ 504 w 650"/>
                  <a:gd name="T79" fmla="*/ 428 h 598"/>
                  <a:gd name="T80" fmla="*/ 505 w 650"/>
                  <a:gd name="T81" fmla="*/ 383 h 598"/>
                  <a:gd name="T82" fmla="*/ 499 w 650"/>
                  <a:gd name="T83" fmla="*/ 344 h 598"/>
                  <a:gd name="T84" fmla="*/ 398 w 650"/>
                  <a:gd name="T85" fmla="*/ 558 h 598"/>
                  <a:gd name="T86" fmla="*/ 442 w 650"/>
                  <a:gd name="T87" fmla="*/ 532 h 598"/>
                  <a:gd name="T88" fmla="*/ 480 w 650"/>
                  <a:gd name="T89" fmla="*/ 489 h 598"/>
                  <a:gd name="T90" fmla="*/ 372 w 650"/>
                  <a:gd name="T91" fmla="*/ 567 h 598"/>
                  <a:gd name="T92" fmla="*/ 287 w 650"/>
                  <a:gd name="T93" fmla="*/ 567 h 598"/>
                  <a:gd name="T94" fmla="*/ 319 w 650"/>
                  <a:gd name="T95" fmla="*/ 571 h 598"/>
                  <a:gd name="T96" fmla="*/ 351 w 650"/>
                  <a:gd name="T97" fmla="*/ 571 h 598"/>
                  <a:gd name="T98" fmla="*/ 262 w 650"/>
                  <a:gd name="T99" fmla="*/ 558 h 598"/>
                  <a:gd name="T100" fmla="*/ 171 w 650"/>
                  <a:gd name="T101" fmla="*/ 471 h 598"/>
                  <a:gd name="T102" fmla="*/ 205 w 650"/>
                  <a:gd name="T103" fmla="*/ 520 h 598"/>
                  <a:gd name="T104" fmla="*/ 246 w 650"/>
                  <a:gd name="T105" fmla="*/ 551 h 598"/>
                  <a:gd name="T106" fmla="*/ 372 w 650"/>
                  <a:gd name="T107" fmla="*/ 428 h 598"/>
                  <a:gd name="T108" fmla="*/ 287 w 650"/>
                  <a:gd name="T109" fmla="*/ 42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50" h="598">
                    <a:moveTo>
                      <a:pt x="350" y="194"/>
                    </a:moveTo>
                    <a:lnTo>
                      <a:pt x="368" y="197"/>
                    </a:lnTo>
                    <a:lnTo>
                      <a:pt x="386" y="201"/>
                    </a:lnTo>
                    <a:lnTo>
                      <a:pt x="401" y="206"/>
                    </a:lnTo>
                    <a:lnTo>
                      <a:pt x="418" y="214"/>
                    </a:lnTo>
                    <a:lnTo>
                      <a:pt x="432" y="221"/>
                    </a:lnTo>
                    <a:lnTo>
                      <a:pt x="447" y="230"/>
                    </a:lnTo>
                    <a:lnTo>
                      <a:pt x="460" y="241"/>
                    </a:lnTo>
                    <a:lnTo>
                      <a:pt x="473" y="252"/>
                    </a:lnTo>
                    <a:lnTo>
                      <a:pt x="486" y="266"/>
                    </a:lnTo>
                    <a:lnTo>
                      <a:pt x="497" y="283"/>
                    </a:lnTo>
                    <a:lnTo>
                      <a:pt x="508" y="300"/>
                    </a:lnTo>
                    <a:lnTo>
                      <a:pt x="517" y="316"/>
                    </a:lnTo>
                    <a:lnTo>
                      <a:pt x="523" y="335"/>
                    </a:lnTo>
                    <a:lnTo>
                      <a:pt x="528" y="355"/>
                    </a:lnTo>
                    <a:lnTo>
                      <a:pt x="531" y="375"/>
                    </a:lnTo>
                    <a:lnTo>
                      <a:pt x="532" y="396"/>
                    </a:lnTo>
                    <a:lnTo>
                      <a:pt x="532" y="407"/>
                    </a:lnTo>
                    <a:lnTo>
                      <a:pt x="531" y="419"/>
                    </a:lnTo>
                    <a:lnTo>
                      <a:pt x="529" y="430"/>
                    </a:lnTo>
                    <a:lnTo>
                      <a:pt x="527" y="442"/>
                    </a:lnTo>
                    <a:lnTo>
                      <a:pt x="521" y="464"/>
                    </a:lnTo>
                    <a:lnTo>
                      <a:pt x="512" y="484"/>
                    </a:lnTo>
                    <a:lnTo>
                      <a:pt x="650" y="562"/>
                    </a:lnTo>
                    <a:lnTo>
                      <a:pt x="637" y="585"/>
                    </a:lnTo>
                    <a:lnTo>
                      <a:pt x="499" y="507"/>
                    </a:lnTo>
                    <a:lnTo>
                      <a:pt x="487" y="524"/>
                    </a:lnTo>
                    <a:lnTo>
                      <a:pt x="473" y="539"/>
                    </a:lnTo>
                    <a:lnTo>
                      <a:pt x="459" y="552"/>
                    </a:lnTo>
                    <a:lnTo>
                      <a:pt x="442" y="564"/>
                    </a:lnTo>
                    <a:lnTo>
                      <a:pt x="426" y="574"/>
                    </a:lnTo>
                    <a:lnTo>
                      <a:pt x="409" y="583"/>
                    </a:lnTo>
                    <a:lnTo>
                      <a:pt x="390" y="589"/>
                    </a:lnTo>
                    <a:lnTo>
                      <a:pt x="371" y="594"/>
                    </a:lnTo>
                    <a:lnTo>
                      <a:pt x="350" y="597"/>
                    </a:lnTo>
                    <a:lnTo>
                      <a:pt x="330" y="598"/>
                    </a:lnTo>
                    <a:lnTo>
                      <a:pt x="309" y="597"/>
                    </a:lnTo>
                    <a:lnTo>
                      <a:pt x="289" y="594"/>
                    </a:lnTo>
                    <a:lnTo>
                      <a:pt x="269" y="589"/>
                    </a:lnTo>
                    <a:lnTo>
                      <a:pt x="251" y="583"/>
                    </a:lnTo>
                    <a:lnTo>
                      <a:pt x="233" y="574"/>
                    </a:lnTo>
                    <a:lnTo>
                      <a:pt x="217" y="564"/>
                    </a:lnTo>
                    <a:lnTo>
                      <a:pt x="201" y="552"/>
                    </a:lnTo>
                    <a:lnTo>
                      <a:pt x="186" y="539"/>
                    </a:lnTo>
                    <a:lnTo>
                      <a:pt x="171" y="521"/>
                    </a:lnTo>
                    <a:lnTo>
                      <a:pt x="158" y="503"/>
                    </a:lnTo>
                    <a:lnTo>
                      <a:pt x="13" y="581"/>
                    </a:lnTo>
                    <a:lnTo>
                      <a:pt x="0" y="558"/>
                    </a:lnTo>
                    <a:lnTo>
                      <a:pt x="145" y="480"/>
                    </a:lnTo>
                    <a:lnTo>
                      <a:pt x="137" y="460"/>
                    </a:lnTo>
                    <a:lnTo>
                      <a:pt x="132" y="439"/>
                    </a:lnTo>
                    <a:lnTo>
                      <a:pt x="128" y="417"/>
                    </a:lnTo>
                    <a:lnTo>
                      <a:pt x="127" y="396"/>
                    </a:lnTo>
                    <a:lnTo>
                      <a:pt x="128" y="375"/>
                    </a:lnTo>
                    <a:lnTo>
                      <a:pt x="131" y="355"/>
                    </a:lnTo>
                    <a:lnTo>
                      <a:pt x="136" y="335"/>
                    </a:lnTo>
                    <a:lnTo>
                      <a:pt x="143" y="316"/>
                    </a:lnTo>
                    <a:lnTo>
                      <a:pt x="151" y="300"/>
                    </a:lnTo>
                    <a:lnTo>
                      <a:pt x="162" y="283"/>
                    </a:lnTo>
                    <a:lnTo>
                      <a:pt x="173" y="266"/>
                    </a:lnTo>
                    <a:lnTo>
                      <a:pt x="186" y="252"/>
                    </a:lnTo>
                    <a:lnTo>
                      <a:pt x="200" y="239"/>
                    </a:lnTo>
                    <a:lnTo>
                      <a:pt x="216" y="228"/>
                    </a:lnTo>
                    <a:lnTo>
                      <a:pt x="232" y="219"/>
                    </a:lnTo>
                    <a:lnTo>
                      <a:pt x="249" y="210"/>
                    </a:lnTo>
                    <a:lnTo>
                      <a:pt x="267" y="203"/>
                    </a:lnTo>
                    <a:lnTo>
                      <a:pt x="286" y="198"/>
                    </a:lnTo>
                    <a:lnTo>
                      <a:pt x="305" y="194"/>
                    </a:lnTo>
                    <a:lnTo>
                      <a:pt x="324" y="193"/>
                    </a:lnTo>
                    <a:lnTo>
                      <a:pt x="324" y="0"/>
                    </a:lnTo>
                    <a:lnTo>
                      <a:pt x="350" y="0"/>
                    </a:lnTo>
                    <a:lnTo>
                      <a:pt x="350" y="194"/>
                    </a:lnTo>
                    <a:close/>
                    <a:moveTo>
                      <a:pt x="155" y="428"/>
                    </a:moveTo>
                    <a:lnTo>
                      <a:pt x="262" y="428"/>
                    </a:lnTo>
                    <a:lnTo>
                      <a:pt x="262" y="344"/>
                    </a:lnTo>
                    <a:lnTo>
                      <a:pt x="160" y="344"/>
                    </a:lnTo>
                    <a:lnTo>
                      <a:pt x="158" y="357"/>
                    </a:lnTo>
                    <a:lnTo>
                      <a:pt x="155" y="369"/>
                    </a:lnTo>
                    <a:lnTo>
                      <a:pt x="154" y="383"/>
                    </a:lnTo>
                    <a:lnTo>
                      <a:pt x="153" y="396"/>
                    </a:lnTo>
                    <a:lnTo>
                      <a:pt x="154" y="411"/>
                    </a:lnTo>
                    <a:lnTo>
                      <a:pt x="155" y="428"/>
                    </a:lnTo>
                    <a:close/>
                    <a:moveTo>
                      <a:pt x="171" y="319"/>
                    </a:moveTo>
                    <a:lnTo>
                      <a:pt x="262" y="319"/>
                    </a:lnTo>
                    <a:lnTo>
                      <a:pt x="262" y="233"/>
                    </a:lnTo>
                    <a:lnTo>
                      <a:pt x="246" y="241"/>
                    </a:lnTo>
                    <a:lnTo>
                      <a:pt x="231" y="248"/>
                    </a:lnTo>
                    <a:lnTo>
                      <a:pt x="218" y="259"/>
                    </a:lnTo>
                    <a:lnTo>
                      <a:pt x="205" y="270"/>
                    </a:lnTo>
                    <a:lnTo>
                      <a:pt x="195" y="282"/>
                    </a:lnTo>
                    <a:lnTo>
                      <a:pt x="186" y="293"/>
                    </a:lnTo>
                    <a:lnTo>
                      <a:pt x="178" y="306"/>
                    </a:lnTo>
                    <a:lnTo>
                      <a:pt x="171" y="319"/>
                    </a:lnTo>
                    <a:close/>
                    <a:moveTo>
                      <a:pt x="287" y="224"/>
                    </a:moveTo>
                    <a:lnTo>
                      <a:pt x="287" y="319"/>
                    </a:lnTo>
                    <a:lnTo>
                      <a:pt x="372" y="319"/>
                    </a:lnTo>
                    <a:lnTo>
                      <a:pt x="372" y="224"/>
                    </a:lnTo>
                    <a:lnTo>
                      <a:pt x="362" y="221"/>
                    </a:lnTo>
                    <a:lnTo>
                      <a:pt x="351" y="220"/>
                    </a:lnTo>
                    <a:lnTo>
                      <a:pt x="340" y="219"/>
                    </a:lnTo>
                    <a:lnTo>
                      <a:pt x="330" y="219"/>
                    </a:lnTo>
                    <a:lnTo>
                      <a:pt x="319" y="219"/>
                    </a:lnTo>
                    <a:lnTo>
                      <a:pt x="308" y="220"/>
                    </a:lnTo>
                    <a:lnTo>
                      <a:pt x="298" y="221"/>
                    </a:lnTo>
                    <a:lnTo>
                      <a:pt x="287" y="224"/>
                    </a:lnTo>
                    <a:close/>
                    <a:moveTo>
                      <a:pt x="398" y="233"/>
                    </a:moveTo>
                    <a:lnTo>
                      <a:pt x="398" y="319"/>
                    </a:lnTo>
                    <a:lnTo>
                      <a:pt x="488" y="319"/>
                    </a:lnTo>
                    <a:lnTo>
                      <a:pt x="482" y="306"/>
                    </a:lnTo>
                    <a:lnTo>
                      <a:pt x="473" y="293"/>
                    </a:lnTo>
                    <a:lnTo>
                      <a:pt x="464" y="282"/>
                    </a:lnTo>
                    <a:lnTo>
                      <a:pt x="454" y="270"/>
                    </a:lnTo>
                    <a:lnTo>
                      <a:pt x="442" y="259"/>
                    </a:lnTo>
                    <a:lnTo>
                      <a:pt x="428" y="248"/>
                    </a:lnTo>
                    <a:lnTo>
                      <a:pt x="413" y="239"/>
                    </a:lnTo>
                    <a:lnTo>
                      <a:pt x="398" y="233"/>
                    </a:lnTo>
                    <a:close/>
                    <a:moveTo>
                      <a:pt x="499" y="344"/>
                    </a:moveTo>
                    <a:lnTo>
                      <a:pt x="398" y="344"/>
                    </a:lnTo>
                    <a:lnTo>
                      <a:pt x="398" y="428"/>
                    </a:lnTo>
                    <a:lnTo>
                      <a:pt x="504" y="428"/>
                    </a:lnTo>
                    <a:lnTo>
                      <a:pt x="505" y="411"/>
                    </a:lnTo>
                    <a:lnTo>
                      <a:pt x="506" y="396"/>
                    </a:lnTo>
                    <a:lnTo>
                      <a:pt x="505" y="383"/>
                    </a:lnTo>
                    <a:lnTo>
                      <a:pt x="504" y="369"/>
                    </a:lnTo>
                    <a:lnTo>
                      <a:pt x="501" y="357"/>
                    </a:lnTo>
                    <a:lnTo>
                      <a:pt x="499" y="344"/>
                    </a:lnTo>
                    <a:close/>
                    <a:moveTo>
                      <a:pt x="496" y="453"/>
                    </a:moveTo>
                    <a:lnTo>
                      <a:pt x="398" y="453"/>
                    </a:lnTo>
                    <a:lnTo>
                      <a:pt x="398" y="558"/>
                    </a:lnTo>
                    <a:lnTo>
                      <a:pt x="413" y="551"/>
                    </a:lnTo>
                    <a:lnTo>
                      <a:pt x="428" y="542"/>
                    </a:lnTo>
                    <a:lnTo>
                      <a:pt x="442" y="532"/>
                    </a:lnTo>
                    <a:lnTo>
                      <a:pt x="454" y="520"/>
                    </a:lnTo>
                    <a:lnTo>
                      <a:pt x="468" y="506"/>
                    </a:lnTo>
                    <a:lnTo>
                      <a:pt x="480" y="489"/>
                    </a:lnTo>
                    <a:lnTo>
                      <a:pt x="488" y="471"/>
                    </a:lnTo>
                    <a:lnTo>
                      <a:pt x="496" y="453"/>
                    </a:lnTo>
                    <a:close/>
                    <a:moveTo>
                      <a:pt x="372" y="567"/>
                    </a:moveTo>
                    <a:lnTo>
                      <a:pt x="372" y="453"/>
                    </a:lnTo>
                    <a:lnTo>
                      <a:pt x="287" y="453"/>
                    </a:lnTo>
                    <a:lnTo>
                      <a:pt x="287" y="567"/>
                    </a:lnTo>
                    <a:lnTo>
                      <a:pt x="298" y="569"/>
                    </a:lnTo>
                    <a:lnTo>
                      <a:pt x="308" y="571"/>
                    </a:lnTo>
                    <a:lnTo>
                      <a:pt x="319" y="571"/>
                    </a:lnTo>
                    <a:lnTo>
                      <a:pt x="330" y="573"/>
                    </a:lnTo>
                    <a:lnTo>
                      <a:pt x="340" y="571"/>
                    </a:lnTo>
                    <a:lnTo>
                      <a:pt x="351" y="571"/>
                    </a:lnTo>
                    <a:lnTo>
                      <a:pt x="362" y="569"/>
                    </a:lnTo>
                    <a:lnTo>
                      <a:pt x="372" y="567"/>
                    </a:lnTo>
                    <a:close/>
                    <a:moveTo>
                      <a:pt x="262" y="558"/>
                    </a:moveTo>
                    <a:lnTo>
                      <a:pt x="262" y="453"/>
                    </a:lnTo>
                    <a:lnTo>
                      <a:pt x="163" y="453"/>
                    </a:lnTo>
                    <a:lnTo>
                      <a:pt x="171" y="471"/>
                    </a:lnTo>
                    <a:lnTo>
                      <a:pt x="180" y="489"/>
                    </a:lnTo>
                    <a:lnTo>
                      <a:pt x="191" y="506"/>
                    </a:lnTo>
                    <a:lnTo>
                      <a:pt x="205" y="520"/>
                    </a:lnTo>
                    <a:lnTo>
                      <a:pt x="218" y="532"/>
                    </a:lnTo>
                    <a:lnTo>
                      <a:pt x="231" y="542"/>
                    </a:lnTo>
                    <a:lnTo>
                      <a:pt x="246" y="551"/>
                    </a:lnTo>
                    <a:lnTo>
                      <a:pt x="262" y="558"/>
                    </a:lnTo>
                    <a:close/>
                    <a:moveTo>
                      <a:pt x="287" y="428"/>
                    </a:moveTo>
                    <a:lnTo>
                      <a:pt x="372" y="428"/>
                    </a:lnTo>
                    <a:lnTo>
                      <a:pt x="372" y="344"/>
                    </a:lnTo>
                    <a:lnTo>
                      <a:pt x="287" y="344"/>
                    </a:lnTo>
                    <a:lnTo>
                      <a:pt x="287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Rectangle 306">
                <a:extLst>
                  <a:ext uri="{FF2B5EF4-FFF2-40B4-BE49-F238E27FC236}">
                    <a16:creationId xmlns:a16="http://schemas.microsoft.com/office/drawing/2014/main" id="{FB5676EF-4062-4D50-822C-363F53536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4888" y="2133600"/>
                <a:ext cx="14288" cy="55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311">
                <a:extLst>
                  <a:ext uri="{FF2B5EF4-FFF2-40B4-BE49-F238E27FC236}">
                    <a16:creationId xmlns:a16="http://schemas.microsoft.com/office/drawing/2014/main" id="{A30BDAD0-3DFE-4CBE-B21A-5818B4706E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3163" y="2058988"/>
                <a:ext cx="55563" cy="55563"/>
              </a:xfrm>
              <a:custGeom>
                <a:avLst/>
                <a:gdLst>
                  <a:gd name="T0" fmla="*/ 64 w 106"/>
                  <a:gd name="T1" fmla="*/ 1 h 106"/>
                  <a:gd name="T2" fmla="*/ 83 w 106"/>
                  <a:gd name="T3" fmla="*/ 9 h 106"/>
                  <a:gd name="T4" fmla="*/ 97 w 106"/>
                  <a:gd name="T5" fmla="*/ 23 h 106"/>
                  <a:gd name="T6" fmla="*/ 105 w 106"/>
                  <a:gd name="T7" fmla="*/ 42 h 106"/>
                  <a:gd name="T8" fmla="*/ 105 w 106"/>
                  <a:gd name="T9" fmla="*/ 64 h 106"/>
                  <a:gd name="T10" fmla="*/ 97 w 106"/>
                  <a:gd name="T11" fmla="*/ 83 h 106"/>
                  <a:gd name="T12" fmla="*/ 83 w 106"/>
                  <a:gd name="T13" fmla="*/ 97 h 106"/>
                  <a:gd name="T14" fmla="*/ 64 w 106"/>
                  <a:gd name="T15" fmla="*/ 105 h 106"/>
                  <a:gd name="T16" fmla="*/ 42 w 106"/>
                  <a:gd name="T17" fmla="*/ 105 h 106"/>
                  <a:gd name="T18" fmla="*/ 23 w 106"/>
                  <a:gd name="T19" fmla="*/ 97 h 106"/>
                  <a:gd name="T20" fmla="*/ 9 w 106"/>
                  <a:gd name="T21" fmla="*/ 83 h 106"/>
                  <a:gd name="T22" fmla="*/ 1 w 106"/>
                  <a:gd name="T23" fmla="*/ 64 h 106"/>
                  <a:gd name="T24" fmla="*/ 1 w 106"/>
                  <a:gd name="T25" fmla="*/ 42 h 106"/>
                  <a:gd name="T26" fmla="*/ 9 w 106"/>
                  <a:gd name="T27" fmla="*/ 23 h 106"/>
                  <a:gd name="T28" fmla="*/ 23 w 106"/>
                  <a:gd name="T29" fmla="*/ 9 h 106"/>
                  <a:gd name="T30" fmla="*/ 42 w 106"/>
                  <a:gd name="T31" fmla="*/ 1 h 106"/>
                  <a:gd name="T32" fmla="*/ 54 w 106"/>
                  <a:gd name="T33" fmla="*/ 28 h 106"/>
                  <a:gd name="T34" fmla="*/ 63 w 106"/>
                  <a:gd name="T35" fmla="*/ 31 h 106"/>
                  <a:gd name="T36" fmla="*/ 72 w 106"/>
                  <a:gd name="T37" fmla="*/ 36 h 106"/>
                  <a:gd name="T38" fmla="*/ 77 w 106"/>
                  <a:gd name="T39" fmla="*/ 43 h 106"/>
                  <a:gd name="T40" fmla="*/ 78 w 106"/>
                  <a:gd name="T41" fmla="*/ 54 h 106"/>
                  <a:gd name="T42" fmla="*/ 77 w 106"/>
                  <a:gd name="T43" fmla="*/ 63 h 106"/>
                  <a:gd name="T44" fmla="*/ 72 w 106"/>
                  <a:gd name="T45" fmla="*/ 72 h 106"/>
                  <a:gd name="T46" fmla="*/ 63 w 106"/>
                  <a:gd name="T47" fmla="*/ 77 h 106"/>
                  <a:gd name="T48" fmla="*/ 54 w 106"/>
                  <a:gd name="T49" fmla="*/ 78 h 106"/>
                  <a:gd name="T50" fmla="*/ 43 w 106"/>
                  <a:gd name="T51" fmla="*/ 77 h 106"/>
                  <a:gd name="T52" fmla="*/ 36 w 106"/>
                  <a:gd name="T53" fmla="*/ 72 h 106"/>
                  <a:gd name="T54" fmla="*/ 31 w 106"/>
                  <a:gd name="T55" fmla="*/ 63 h 106"/>
                  <a:gd name="T56" fmla="*/ 28 w 106"/>
                  <a:gd name="T57" fmla="*/ 54 h 106"/>
                  <a:gd name="T58" fmla="*/ 31 w 106"/>
                  <a:gd name="T59" fmla="*/ 43 h 106"/>
                  <a:gd name="T60" fmla="*/ 36 w 106"/>
                  <a:gd name="T61" fmla="*/ 36 h 106"/>
                  <a:gd name="T62" fmla="*/ 43 w 106"/>
                  <a:gd name="T63" fmla="*/ 31 h 106"/>
                  <a:gd name="T64" fmla="*/ 54 w 106"/>
                  <a:gd name="T65" fmla="*/ 2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06">
                    <a:moveTo>
                      <a:pt x="54" y="0"/>
                    </a:moveTo>
                    <a:lnTo>
                      <a:pt x="64" y="1"/>
                    </a:lnTo>
                    <a:lnTo>
                      <a:pt x="74" y="4"/>
                    </a:lnTo>
                    <a:lnTo>
                      <a:pt x="83" y="9"/>
                    </a:lnTo>
                    <a:lnTo>
                      <a:pt x="91" y="15"/>
                    </a:lnTo>
                    <a:lnTo>
                      <a:pt x="97" y="23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6" y="54"/>
                    </a:lnTo>
                    <a:lnTo>
                      <a:pt x="105" y="64"/>
                    </a:lnTo>
                    <a:lnTo>
                      <a:pt x="102" y="74"/>
                    </a:lnTo>
                    <a:lnTo>
                      <a:pt x="97" y="83"/>
                    </a:lnTo>
                    <a:lnTo>
                      <a:pt x="91" y="91"/>
                    </a:lnTo>
                    <a:lnTo>
                      <a:pt x="83" y="97"/>
                    </a:lnTo>
                    <a:lnTo>
                      <a:pt x="74" y="102"/>
                    </a:lnTo>
                    <a:lnTo>
                      <a:pt x="64" y="105"/>
                    </a:lnTo>
                    <a:lnTo>
                      <a:pt x="54" y="106"/>
                    </a:lnTo>
                    <a:lnTo>
                      <a:pt x="42" y="105"/>
                    </a:lnTo>
                    <a:lnTo>
                      <a:pt x="33" y="102"/>
                    </a:lnTo>
                    <a:lnTo>
                      <a:pt x="23" y="97"/>
                    </a:lnTo>
                    <a:lnTo>
                      <a:pt x="15" y="91"/>
                    </a:lnTo>
                    <a:lnTo>
                      <a:pt x="9" y="83"/>
                    </a:lnTo>
                    <a:lnTo>
                      <a:pt x="4" y="74"/>
                    </a:lnTo>
                    <a:lnTo>
                      <a:pt x="1" y="64"/>
                    </a:lnTo>
                    <a:lnTo>
                      <a:pt x="0" y="54"/>
                    </a:lnTo>
                    <a:lnTo>
                      <a:pt x="1" y="42"/>
                    </a:lnTo>
                    <a:lnTo>
                      <a:pt x="4" y="32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3" y="4"/>
                    </a:lnTo>
                    <a:lnTo>
                      <a:pt x="42" y="1"/>
                    </a:lnTo>
                    <a:lnTo>
                      <a:pt x="54" y="0"/>
                    </a:lnTo>
                    <a:close/>
                    <a:moveTo>
                      <a:pt x="54" y="28"/>
                    </a:moveTo>
                    <a:lnTo>
                      <a:pt x="59" y="28"/>
                    </a:lnTo>
                    <a:lnTo>
                      <a:pt x="63" y="31"/>
                    </a:lnTo>
                    <a:lnTo>
                      <a:pt x="68" y="32"/>
                    </a:lnTo>
                    <a:lnTo>
                      <a:pt x="72" y="36"/>
                    </a:lnTo>
                    <a:lnTo>
                      <a:pt x="74" y="40"/>
                    </a:lnTo>
                    <a:lnTo>
                      <a:pt x="77" y="43"/>
                    </a:lnTo>
                    <a:lnTo>
                      <a:pt x="78" y="49"/>
                    </a:lnTo>
                    <a:lnTo>
                      <a:pt x="78" y="54"/>
                    </a:lnTo>
                    <a:lnTo>
                      <a:pt x="78" y="59"/>
                    </a:lnTo>
                    <a:lnTo>
                      <a:pt x="77" y="63"/>
                    </a:lnTo>
                    <a:lnTo>
                      <a:pt x="74" y="68"/>
                    </a:lnTo>
                    <a:lnTo>
                      <a:pt x="72" y="72"/>
                    </a:lnTo>
                    <a:lnTo>
                      <a:pt x="68" y="74"/>
                    </a:lnTo>
                    <a:lnTo>
                      <a:pt x="63" y="77"/>
                    </a:lnTo>
                    <a:lnTo>
                      <a:pt x="59" y="78"/>
                    </a:lnTo>
                    <a:lnTo>
                      <a:pt x="54" y="78"/>
                    </a:lnTo>
                    <a:lnTo>
                      <a:pt x="49" y="78"/>
                    </a:lnTo>
                    <a:lnTo>
                      <a:pt x="43" y="77"/>
                    </a:lnTo>
                    <a:lnTo>
                      <a:pt x="40" y="74"/>
                    </a:lnTo>
                    <a:lnTo>
                      <a:pt x="36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28" y="59"/>
                    </a:lnTo>
                    <a:lnTo>
                      <a:pt x="28" y="54"/>
                    </a:lnTo>
                    <a:lnTo>
                      <a:pt x="28" y="49"/>
                    </a:lnTo>
                    <a:lnTo>
                      <a:pt x="31" y="43"/>
                    </a:lnTo>
                    <a:lnTo>
                      <a:pt x="32" y="40"/>
                    </a:lnTo>
                    <a:lnTo>
                      <a:pt x="36" y="36"/>
                    </a:lnTo>
                    <a:lnTo>
                      <a:pt x="40" y="32"/>
                    </a:lnTo>
                    <a:lnTo>
                      <a:pt x="43" y="31"/>
                    </a:lnTo>
                    <a:lnTo>
                      <a:pt x="49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313">
                <a:extLst>
                  <a:ext uri="{FF2B5EF4-FFF2-40B4-BE49-F238E27FC236}">
                    <a16:creationId xmlns:a16="http://schemas.microsoft.com/office/drawing/2014/main" id="{C75BE472-FD9F-40AA-A6E4-3068C5E1DE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8" y="2054225"/>
                <a:ext cx="55563" cy="57150"/>
              </a:xfrm>
              <a:custGeom>
                <a:avLst/>
                <a:gdLst>
                  <a:gd name="T0" fmla="*/ 64 w 107"/>
                  <a:gd name="T1" fmla="*/ 1 h 107"/>
                  <a:gd name="T2" fmla="*/ 84 w 107"/>
                  <a:gd name="T3" fmla="*/ 9 h 107"/>
                  <a:gd name="T4" fmla="*/ 98 w 107"/>
                  <a:gd name="T5" fmla="*/ 23 h 107"/>
                  <a:gd name="T6" fmla="*/ 105 w 107"/>
                  <a:gd name="T7" fmla="*/ 42 h 107"/>
                  <a:gd name="T8" fmla="*/ 105 w 107"/>
                  <a:gd name="T9" fmla="*/ 64 h 107"/>
                  <a:gd name="T10" fmla="*/ 98 w 107"/>
                  <a:gd name="T11" fmla="*/ 84 h 107"/>
                  <a:gd name="T12" fmla="*/ 84 w 107"/>
                  <a:gd name="T13" fmla="*/ 98 h 107"/>
                  <a:gd name="T14" fmla="*/ 64 w 107"/>
                  <a:gd name="T15" fmla="*/ 105 h 107"/>
                  <a:gd name="T16" fmla="*/ 43 w 107"/>
                  <a:gd name="T17" fmla="*/ 105 h 107"/>
                  <a:gd name="T18" fmla="*/ 23 w 107"/>
                  <a:gd name="T19" fmla="*/ 98 h 107"/>
                  <a:gd name="T20" fmla="*/ 9 w 107"/>
                  <a:gd name="T21" fmla="*/ 84 h 107"/>
                  <a:gd name="T22" fmla="*/ 2 w 107"/>
                  <a:gd name="T23" fmla="*/ 64 h 107"/>
                  <a:gd name="T24" fmla="*/ 2 w 107"/>
                  <a:gd name="T25" fmla="*/ 42 h 107"/>
                  <a:gd name="T26" fmla="*/ 9 w 107"/>
                  <a:gd name="T27" fmla="*/ 23 h 107"/>
                  <a:gd name="T28" fmla="*/ 23 w 107"/>
                  <a:gd name="T29" fmla="*/ 9 h 107"/>
                  <a:gd name="T30" fmla="*/ 43 w 107"/>
                  <a:gd name="T31" fmla="*/ 1 h 107"/>
                  <a:gd name="T32" fmla="*/ 54 w 107"/>
                  <a:gd name="T33" fmla="*/ 28 h 107"/>
                  <a:gd name="T34" fmla="*/ 63 w 107"/>
                  <a:gd name="T35" fmla="*/ 30 h 107"/>
                  <a:gd name="T36" fmla="*/ 72 w 107"/>
                  <a:gd name="T37" fmla="*/ 36 h 107"/>
                  <a:gd name="T38" fmla="*/ 77 w 107"/>
                  <a:gd name="T39" fmla="*/ 44 h 107"/>
                  <a:gd name="T40" fmla="*/ 78 w 107"/>
                  <a:gd name="T41" fmla="*/ 54 h 107"/>
                  <a:gd name="T42" fmla="*/ 77 w 107"/>
                  <a:gd name="T43" fmla="*/ 63 h 107"/>
                  <a:gd name="T44" fmla="*/ 72 w 107"/>
                  <a:gd name="T45" fmla="*/ 72 h 107"/>
                  <a:gd name="T46" fmla="*/ 63 w 107"/>
                  <a:gd name="T47" fmla="*/ 77 h 107"/>
                  <a:gd name="T48" fmla="*/ 54 w 107"/>
                  <a:gd name="T49" fmla="*/ 78 h 107"/>
                  <a:gd name="T50" fmla="*/ 44 w 107"/>
                  <a:gd name="T51" fmla="*/ 77 h 107"/>
                  <a:gd name="T52" fmla="*/ 36 w 107"/>
                  <a:gd name="T53" fmla="*/ 72 h 107"/>
                  <a:gd name="T54" fmla="*/ 31 w 107"/>
                  <a:gd name="T55" fmla="*/ 63 h 107"/>
                  <a:gd name="T56" fmla="*/ 28 w 107"/>
                  <a:gd name="T57" fmla="*/ 54 h 107"/>
                  <a:gd name="T58" fmla="*/ 31 w 107"/>
                  <a:gd name="T59" fmla="*/ 44 h 107"/>
                  <a:gd name="T60" fmla="*/ 36 w 107"/>
                  <a:gd name="T61" fmla="*/ 36 h 107"/>
                  <a:gd name="T62" fmla="*/ 44 w 107"/>
                  <a:gd name="T63" fmla="*/ 30 h 107"/>
                  <a:gd name="T64" fmla="*/ 54 w 107"/>
                  <a:gd name="T65" fmla="*/ 2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" h="107">
                    <a:moveTo>
                      <a:pt x="54" y="0"/>
                    </a:moveTo>
                    <a:lnTo>
                      <a:pt x="64" y="1"/>
                    </a:lnTo>
                    <a:lnTo>
                      <a:pt x="75" y="4"/>
                    </a:lnTo>
                    <a:lnTo>
                      <a:pt x="84" y="9"/>
                    </a:lnTo>
                    <a:lnTo>
                      <a:pt x="91" y="16"/>
                    </a:lnTo>
                    <a:lnTo>
                      <a:pt x="98" y="23"/>
                    </a:lnTo>
                    <a:lnTo>
                      <a:pt x="103" y="32"/>
                    </a:lnTo>
                    <a:lnTo>
                      <a:pt x="105" y="42"/>
                    </a:lnTo>
                    <a:lnTo>
                      <a:pt x="107" y="54"/>
                    </a:lnTo>
                    <a:lnTo>
                      <a:pt x="105" y="64"/>
                    </a:lnTo>
                    <a:lnTo>
                      <a:pt x="103" y="75"/>
                    </a:lnTo>
                    <a:lnTo>
                      <a:pt x="98" y="84"/>
                    </a:lnTo>
                    <a:lnTo>
                      <a:pt x="91" y="91"/>
                    </a:lnTo>
                    <a:lnTo>
                      <a:pt x="84" y="98"/>
                    </a:lnTo>
                    <a:lnTo>
                      <a:pt x="75" y="103"/>
                    </a:lnTo>
                    <a:lnTo>
                      <a:pt x="64" y="105"/>
                    </a:lnTo>
                    <a:lnTo>
                      <a:pt x="54" y="107"/>
                    </a:lnTo>
                    <a:lnTo>
                      <a:pt x="43" y="105"/>
                    </a:lnTo>
                    <a:lnTo>
                      <a:pt x="34" y="103"/>
                    </a:lnTo>
                    <a:lnTo>
                      <a:pt x="23" y="98"/>
                    </a:lnTo>
                    <a:lnTo>
                      <a:pt x="16" y="91"/>
                    </a:lnTo>
                    <a:lnTo>
                      <a:pt x="9" y="84"/>
                    </a:lnTo>
                    <a:lnTo>
                      <a:pt x="4" y="75"/>
                    </a:lnTo>
                    <a:lnTo>
                      <a:pt x="2" y="64"/>
                    </a:lnTo>
                    <a:lnTo>
                      <a:pt x="0" y="54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34" y="4"/>
                    </a:lnTo>
                    <a:lnTo>
                      <a:pt x="43" y="1"/>
                    </a:lnTo>
                    <a:lnTo>
                      <a:pt x="54" y="0"/>
                    </a:lnTo>
                    <a:close/>
                    <a:moveTo>
                      <a:pt x="54" y="28"/>
                    </a:moveTo>
                    <a:lnTo>
                      <a:pt x="59" y="28"/>
                    </a:lnTo>
                    <a:lnTo>
                      <a:pt x="63" y="30"/>
                    </a:lnTo>
                    <a:lnTo>
                      <a:pt x="68" y="32"/>
                    </a:lnTo>
                    <a:lnTo>
                      <a:pt x="72" y="36"/>
                    </a:lnTo>
                    <a:lnTo>
                      <a:pt x="75" y="40"/>
                    </a:lnTo>
                    <a:lnTo>
                      <a:pt x="77" y="44"/>
                    </a:lnTo>
                    <a:lnTo>
                      <a:pt x="78" y="49"/>
                    </a:lnTo>
                    <a:lnTo>
                      <a:pt x="78" y="54"/>
                    </a:lnTo>
                    <a:lnTo>
                      <a:pt x="78" y="59"/>
                    </a:lnTo>
                    <a:lnTo>
                      <a:pt x="77" y="63"/>
                    </a:lnTo>
                    <a:lnTo>
                      <a:pt x="75" y="68"/>
                    </a:lnTo>
                    <a:lnTo>
                      <a:pt x="72" y="72"/>
                    </a:lnTo>
                    <a:lnTo>
                      <a:pt x="68" y="75"/>
                    </a:lnTo>
                    <a:lnTo>
                      <a:pt x="63" y="77"/>
                    </a:lnTo>
                    <a:lnTo>
                      <a:pt x="59" y="78"/>
                    </a:lnTo>
                    <a:lnTo>
                      <a:pt x="54" y="78"/>
                    </a:lnTo>
                    <a:lnTo>
                      <a:pt x="49" y="78"/>
                    </a:lnTo>
                    <a:lnTo>
                      <a:pt x="44" y="77"/>
                    </a:lnTo>
                    <a:lnTo>
                      <a:pt x="40" y="75"/>
                    </a:lnTo>
                    <a:lnTo>
                      <a:pt x="36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28" y="59"/>
                    </a:lnTo>
                    <a:lnTo>
                      <a:pt x="28" y="54"/>
                    </a:lnTo>
                    <a:lnTo>
                      <a:pt x="28" y="49"/>
                    </a:lnTo>
                    <a:lnTo>
                      <a:pt x="31" y="44"/>
                    </a:lnTo>
                    <a:lnTo>
                      <a:pt x="32" y="40"/>
                    </a:lnTo>
                    <a:lnTo>
                      <a:pt x="36" y="36"/>
                    </a:lnTo>
                    <a:lnTo>
                      <a:pt x="40" y="32"/>
                    </a:lnTo>
                    <a:lnTo>
                      <a:pt x="44" y="30"/>
                    </a:lnTo>
                    <a:lnTo>
                      <a:pt x="49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314">
                <a:extLst>
                  <a:ext uri="{FF2B5EF4-FFF2-40B4-BE49-F238E27FC236}">
                    <a16:creationId xmlns:a16="http://schemas.microsoft.com/office/drawing/2014/main" id="{F45EFF04-B9E2-4DF1-8F72-B67ABA4E2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2663" y="2187575"/>
                <a:ext cx="57150" cy="57150"/>
              </a:xfrm>
              <a:custGeom>
                <a:avLst/>
                <a:gdLst>
                  <a:gd name="T0" fmla="*/ 64 w 106"/>
                  <a:gd name="T1" fmla="*/ 2 h 107"/>
                  <a:gd name="T2" fmla="*/ 83 w 106"/>
                  <a:gd name="T3" fmla="*/ 9 h 107"/>
                  <a:gd name="T4" fmla="*/ 97 w 106"/>
                  <a:gd name="T5" fmla="*/ 25 h 107"/>
                  <a:gd name="T6" fmla="*/ 105 w 106"/>
                  <a:gd name="T7" fmla="*/ 43 h 107"/>
                  <a:gd name="T8" fmla="*/ 105 w 106"/>
                  <a:gd name="T9" fmla="*/ 64 h 107"/>
                  <a:gd name="T10" fmla="*/ 97 w 106"/>
                  <a:gd name="T11" fmla="*/ 84 h 107"/>
                  <a:gd name="T12" fmla="*/ 83 w 106"/>
                  <a:gd name="T13" fmla="*/ 98 h 107"/>
                  <a:gd name="T14" fmla="*/ 64 w 106"/>
                  <a:gd name="T15" fmla="*/ 105 h 107"/>
                  <a:gd name="T16" fmla="*/ 42 w 106"/>
                  <a:gd name="T17" fmla="*/ 105 h 107"/>
                  <a:gd name="T18" fmla="*/ 23 w 106"/>
                  <a:gd name="T19" fmla="*/ 98 h 107"/>
                  <a:gd name="T20" fmla="*/ 9 w 106"/>
                  <a:gd name="T21" fmla="*/ 84 h 107"/>
                  <a:gd name="T22" fmla="*/ 1 w 106"/>
                  <a:gd name="T23" fmla="*/ 64 h 107"/>
                  <a:gd name="T24" fmla="*/ 1 w 106"/>
                  <a:gd name="T25" fmla="*/ 43 h 107"/>
                  <a:gd name="T26" fmla="*/ 9 w 106"/>
                  <a:gd name="T27" fmla="*/ 25 h 107"/>
                  <a:gd name="T28" fmla="*/ 23 w 106"/>
                  <a:gd name="T29" fmla="*/ 9 h 107"/>
                  <a:gd name="T30" fmla="*/ 42 w 106"/>
                  <a:gd name="T31" fmla="*/ 2 h 107"/>
                  <a:gd name="T32" fmla="*/ 54 w 106"/>
                  <a:gd name="T33" fmla="*/ 29 h 107"/>
                  <a:gd name="T34" fmla="*/ 63 w 106"/>
                  <a:gd name="T35" fmla="*/ 31 h 107"/>
                  <a:gd name="T36" fmla="*/ 72 w 106"/>
                  <a:gd name="T37" fmla="*/ 36 h 107"/>
                  <a:gd name="T38" fmla="*/ 77 w 106"/>
                  <a:gd name="T39" fmla="*/ 44 h 107"/>
                  <a:gd name="T40" fmla="*/ 78 w 106"/>
                  <a:gd name="T41" fmla="*/ 54 h 107"/>
                  <a:gd name="T42" fmla="*/ 77 w 106"/>
                  <a:gd name="T43" fmla="*/ 63 h 107"/>
                  <a:gd name="T44" fmla="*/ 72 w 106"/>
                  <a:gd name="T45" fmla="*/ 72 h 107"/>
                  <a:gd name="T46" fmla="*/ 63 w 106"/>
                  <a:gd name="T47" fmla="*/ 77 h 107"/>
                  <a:gd name="T48" fmla="*/ 54 w 106"/>
                  <a:gd name="T49" fmla="*/ 79 h 107"/>
                  <a:gd name="T50" fmla="*/ 44 w 106"/>
                  <a:gd name="T51" fmla="*/ 77 h 107"/>
                  <a:gd name="T52" fmla="*/ 36 w 106"/>
                  <a:gd name="T53" fmla="*/ 72 h 107"/>
                  <a:gd name="T54" fmla="*/ 30 w 106"/>
                  <a:gd name="T55" fmla="*/ 63 h 107"/>
                  <a:gd name="T56" fmla="*/ 28 w 106"/>
                  <a:gd name="T57" fmla="*/ 54 h 107"/>
                  <a:gd name="T58" fmla="*/ 30 w 106"/>
                  <a:gd name="T59" fmla="*/ 44 h 107"/>
                  <a:gd name="T60" fmla="*/ 36 w 106"/>
                  <a:gd name="T61" fmla="*/ 36 h 107"/>
                  <a:gd name="T62" fmla="*/ 44 w 106"/>
                  <a:gd name="T63" fmla="*/ 31 h 107"/>
                  <a:gd name="T64" fmla="*/ 54 w 106"/>
                  <a:gd name="T65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07">
                    <a:moveTo>
                      <a:pt x="54" y="0"/>
                    </a:moveTo>
                    <a:lnTo>
                      <a:pt x="64" y="2"/>
                    </a:lnTo>
                    <a:lnTo>
                      <a:pt x="74" y="6"/>
                    </a:lnTo>
                    <a:lnTo>
                      <a:pt x="83" y="9"/>
                    </a:lnTo>
                    <a:lnTo>
                      <a:pt x="91" y="17"/>
                    </a:lnTo>
                    <a:lnTo>
                      <a:pt x="97" y="25"/>
                    </a:lnTo>
                    <a:lnTo>
                      <a:pt x="103" y="34"/>
                    </a:lnTo>
                    <a:lnTo>
                      <a:pt x="105" y="43"/>
                    </a:lnTo>
                    <a:lnTo>
                      <a:pt x="106" y="54"/>
                    </a:lnTo>
                    <a:lnTo>
                      <a:pt x="105" y="64"/>
                    </a:lnTo>
                    <a:lnTo>
                      <a:pt x="103" y="75"/>
                    </a:lnTo>
                    <a:lnTo>
                      <a:pt x="97" y="84"/>
                    </a:lnTo>
                    <a:lnTo>
                      <a:pt x="91" y="91"/>
                    </a:lnTo>
                    <a:lnTo>
                      <a:pt x="83" y="98"/>
                    </a:lnTo>
                    <a:lnTo>
                      <a:pt x="74" y="103"/>
                    </a:lnTo>
                    <a:lnTo>
                      <a:pt x="64" y="105"/>
                    </a:lnTo>
                    <a:lnTo>
                      <a:pt x="54" y="107"/>
                    </a:lnTo>
                    <a:lnTo>
                      <a:pt x="42" y="105"/>
                    </a:lnTo>
                    <a:lnTo>
                      <a:pt x="32" y="103"/>
                    </a:lnTo>
                    <a:lnTo>
                      <a:pt x="23" y="98"/>
                    </a:lnTo>
                    <a:lnTo>
                      <a:pt x="15" y="91"/>
                    </a:lnTo>
                    <a:lnTo>
                      <a:pt x="9" y="84"/>
                    </a:lnTo>
                    <a:lnTo>
                      <a:pt x="4" y="75"/>
                    </a:lnTo>
                    <a:lnTo>
                      <a:pt x="1" y="64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4" y="34"/>
                    </a:lnTo>
                    <a:lnTo>
                      <a:pt x="9" y="25"/>
                    </a:lnTo>
                    <a:lnTo>
                      <a:pt x="15" y="17"/>
                    </a:lnTo>
                    <a:lnTo>
                      <a:pt x="23" y="9"/>
                    </a:lnTo>
                    <a:lnTo>
                      <a:pt x="32" y="6"/>
                    </a:lnTo>
                    <a:lnTo>
                      <a:pt x="42" y="2"/>
                    </a:lnTo>
                    <a:lnTo>
                      <a:pt x="54" y="0"/>
                    </a:lnTo>
                    <a:close/>
                    <a:moveTo>
                      <a:pt x="54" y="29"/>
                    </a:moveTo>
                    <a:lnTo>
                      <a:pt x="59" y="30"/>
                    </a:lnTo>
                    <a:lnTo>
                      <a:pt x="63" y="31"/>
                    </a:lnTo>
                    <a:lnTo>
                      <a:pt x="68" y="34"/>
                    </a:lnTo>
                    <a:lnTo>
                      <a:pt x="72" y="36"/>
                    </a:lnTo>
                    <a:lnTo>
                      <a:pt x="74" y="40"/>
                    </a:lnTo>
                    <a:lnTo>
                      <a:pt x="77" y="44"/>
                    </a:lnTo>
                    <a:lnTo>
                      <a:pt x="78" y="49"/>
                    </a:lnTo>
                    <a:lnTo>
                      <a:pt x="78" y="54"/>
                    </a:lnTo>
                    <a:lnTo>
                      <a:pt x="78" y="59"/>
                    </a:lnTo>
                    <a:lnTo>
                      <a:pt x="77" y="63"/>
                    </a:lnTo>
                    <a:lnTo>
                      <a:pt x="74" y="68"/>
                    </a:lnTo>
                    <a:lnTo>
                      <a:pt x="72" y="72"/>
                    </a:lnTo>
                    <a:lnTo>
                      <a:pt x="68" y="75"/>
                    </a:lnTo>
                    <a:lnTo>
                      <a:pt x="63" y="77"/>
                    </a:lnTo>
                    <a:lnTo>
                      <a:pt x="59" y="79"/>
                    </a:lnTo>
                    <a:lnTo>
                      <a:pt x="54" y="79"/>
                    </a:lnTo>
                    <a:lnTo>
                      <a:pt x="49" y="79"/>
                    </a:lnTo>
                    <a:lnTo>
                      <a:pt x="44" y="77"/>
                    </a:lnTo>
                    <a:lnTo>
                      <a:pt x="40" y="75"/>
                    </a:lnTo>
                    <a:lnTo>
                      <a:pt x="36" y="72"/>
                    </a:lnTo>
                    <a:lnTo>
                      <a:pt x="32" y="68"/>
                    </a:lnTo>
                    <a:lnTo>
                      <a:pt x="30" y="63"/>
                    </a:lnTo>
                    <a:lnTo>
                      <a:pt x="28" y="59"/>
                    </a:lnTo>
                    <a:lnTo>
                      <a:pt x="28" y="54"/>
                    </a:lnTo>
                    <a:lnTo>
                      <a:pt x="28" y="49"/>
                    </a:lnTo>
                    <a:lnTo>
                      <a:pt x="30" y="44"/>
                    </a:lnTo>
                    <a:lnTo>
                      <a:pt x="32" y="40"/>
                    </a:lnTo>
                    <a:lnTo>
                      <a:pt x="36" y="36"/>
                    </a:lnTo>
                    <a:lnTo>
                      <a:pt x="40" y="34"/>
                    </a:lnTo>
                    <a:lnTo>
                      <a:pt x="44" y="31"/>
                    </a:lnTo>
                    <a:lnTo>
                      <a:pt x="49" y="30"/>
                    </a:lnTo>
                    <a:lnTo>
                      <a:pt x="54" y="29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Rectangle 315">
                <a:extLst>
                  <a:ext uri="{FF2B5EF4-FFF2-40B4-BE49-F238E27FC236}">
                    <a16:creationId xmlns:a16="http://schemas.microsoft.com/office/drawing/2014/main" id="{484307D9-6BAE-4980-9420-3AD0D5D28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388" y="1912938"/>
                <a:ext cx="14288" cy="130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309">
                <a:extLst>
                  <a:ext uri="{FF2B5EF4-FFF2-40B4-BE49-F238E27FC236}">
                    <a16:creationId xmlns:a16="http://schemas.microsoft.com/office/drawing/2014/main" id="{3C545E8A-E5F3-428B-B21A-5C0574971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9013" y="1714500"/>
                <a:ext cx="55563" cy="55563"/>
              </a:xfrm>
              <a:custGeom>
                <a:avLst/>
                <a:gdLst>
                  <a:gd name="T0" fmla="*/ 64 w 107"/>
                  <a:gd name="T1" fmla="*/ 1 h 106"/>
                  <a:gd name="T2" fmla="*/ 82 w 107"/>
                  <a:gd name="T3" fmla="*/ 8 h 106"/>
                  <a:gd name="T4" fmla="*/ 98 w 107"/>
                  <a:gd name="T5" fmla="*/ 23 h 106"/>
                  <a:gd name="T6" fmla="*/ 105 w 107"/>
                  <a:gd name="T7" fmla="*/ 42 h 106"/>
                  <a:gd name="T8" fmla="*/ 105 w 107"/>
                  <a:gd name="T9" fmla="*/ 64 h 106"/>
                  <a:gd name="T10" fmla="*/ 98 w 107"/>
                  <a:gd name="T11" fmla="*/ 83 h 106"/>
                  <a:gd name="T12" fmla="*/ 82 w 107"/>
                  <a:gd name="T13" fmla="*/ 97 h 106"/>
                  <a:gd name="T14" fmla="*/ 64 w 107"/>
                  <a:gd name="T15" fmla="*/ 105 h 106"/>
                  <a:gd name="T16" fmla="*/ 43 w 107"/>
                  <a:gd name="T17" fmla="*/ 105 h 106"/>
                  <a:gd name="T18" fmla="*/ 23 w 107"/>
                  <a:gd name="T19" fmla="*/ 97 h 106"/>
                  <a:gd name="T20" fmla="*/ 9 w 107"/>
                  <a:gd name="T21" fmla="*/ 83 h 106"/>
                  <a:gd name="T22" fmla="*/ 2 w 107"/>
                  <a:gd name="T23" fmla="*/ 64 h 106"/>
                  <a:gd name="T24" fmla="*/ 2 w 107"/>
                  <a:gd name="T25" fmla="*/ 42 h 106"/>
                  <a:gd name="T26" fmla="*/ 9 w 107"/>
                  <a:gd name="T27" fmla="*/ 23 h 106"/>
                  <a:gd name="T28" fmla="*/ 23 w 107"/>
                  <a:gd name="T29" fmla="*/ 8 h 106"/>
                  <a:gd name="T30" fmla="*/ 43 w 107"/>
                  <a:gd name="T31" fmla="*/ 1 h 106"/>
                  <a:gd name="T32" fmla="*/ 53 w 107"/>
                  <a:gd name="T33" fmla="*/ 28 h 106"/>
                  <a:gd name="T34" fmla="*/ 63 w 107"/>
                  <a:gd name="T35" fmla="*/ 29 h 106"/>
                  <a:gd name="T36" fmla="*/ 71 w 107"/>
                  <a:gd name="T37" fmla="*/ 35 h 106"/>
                  <a:gd name="T38" fmla="*/ 76 w 107"/>
                  <a:gd name="T39" fmla="*/ 43 h 106"/>
                  <a:gd name="T40" fmla="*/ 78 w 107"/>
                  <a:gd name="T41" fmla="*/ 52 h 106"/>
                  <a:gd name="T42" fmla="*/ 76 w 107"/>
                  <a:gd name="T43" fmla="*/ 62 h 106"/>
                  <a:gd name="T44" fmla="*/ 71 w 107"/>
                  <a:gd name="T45" fmla="*/ 70 h 106"/>
                  <a:gd name="T46" fmla="*/ 63 w 107"/>
                  <a:gd name="T47" fmla="*/ 76 h 106"/>
                  <a:gd name="T48" fmla="*/ 53 w 107"/>
                  <a:gd name="T49" fmla="*/ 78 h 106"/>
                  <a:gd name="T50" fmla="*/ 44 w 107"/>
                  <a:gd name="T51" fmla="*/ 76 h 106"/>
                  <a:gd name="T52" fmla="*/ 35 w 107"/>
                  <a:gd name="T53" fmla="*/ 70 h 106"/>
                  <a:gd name="T54" fmla="*/ 30 w 107"/>
                  <a:gd name="T55" fmla="*/ 62 h 106"/>
                  <a:gd name="T56" fmla="*/ 27 w 107"/>
                  <a:gd name="T57" fmla="*/ 52 h 106"/>
                  <a:gd name="T58" fmla="*/ 30 w 107"/>
                  <a:gd name="T59" fmla="*/ 43 h 106"/>
                  <a:gd name="T60" fmla="*/ 35 w 107"/>
                  <a:gd name="T61" fmla="*/ 35 h 106"/>
                  <a:gd name="T62" fmla="*/ 44 w 107"/>
                  <a:gd name="T63" fmla="*/ 29 h 106"/>
                  <a:gd name="T64" fmla="*/ 53 w 107"/>
                  <a:gd name="T65" fmla="*/ 2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" h="106">
                    <a:moveTo>
                      <a:pt x="53" y="0"/>
                    </a:moveTo>
                    <a:lnTo>
                      <a:pt x="64" y="1"/>
                    </a:lnTo>
                    <a:lnTo>
                      <a:pt x="73" y="3"/>
                    </a:lnTo>
                    <a:lnTo>
                      <a:pt x="82" y="8"/>
                    </a:lnTo>
                    <a:lnTo>
                      <a:pt x="90" y="15"/>
                    </a:lnTo>
                    <a:lnTo>
                      <a:pt x="98" y="23"/>
                    </a:lnTo>
                    <a:lnTo>
                      <a:pt x="102" y="32"/>
                    </a:lnTo>
                    <a:lnTo>
                      <a:pt x="105" y="42"/>
                    </a:lnTo>
                    <a:lnTo>
                      <a:pt x="107" y="52"/>
                    </a:lnTo>
                    <a:lnTo>
                      <a:pt x="105" y="64"/>
                    </a:lnTo>
                    <a:lnTo>
                      <a:pt x="102" y="74"/>
                    </a:lnTo>
                    <a:lnTo>
                      <a:pt x="98" y="83"/>
                    </a:lnTo>
                    <a:lnTo>
                      <a:pt x="90" y="91"/>
                    </a:lnTo>
                    <a:lnTo>
                      <a:pt x="82" y="97"/>
                    </a:lnTo>
                    <a:lnTo>
                      <a:pt x="73" y="102"/>
                    </a:lnTo>
                    <a:lnTo>
                      <a:pt x="64" y="105"/>
                    </a:lnTo>
                    <a:lnTo>
                      <a:pt x="53" y="106"/>
                    </a:lnTo>
                    <a:lnTo>
                      <a:pt x="43" y="105"/>
                    </a:lnTo>
                    <a:lnTo>
                      <a:pt x="32" y="102"/>
                    </a:lnTo>
                    <a:lnTo>
                      <a:pt x="23" y="97"/>
                    </a:lnTo>
                    <a:lnTo>
                      <a:pt x="16" y="91"/>
                    </a:lnTo>
                    <a:lnTo>
                      <a:pt x="9" y="83"/>
                    </a:lnTo>
                    <a:lnTo>
                      <a:pt x="4" y="74"/>
                    </a:lnTo>
                    <a:lnTo>
                      <a:pt x="2" y="64"/>
                    </a:lnTo>
                    <a:lnTo>
                      <a:pt x="0" y="52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32" y="3"/>
                    </a:lnTo>
                    <a:lnTo>
                      <a:pt x="43" y="1"/>
                    </a:lnTo>
                    <a:lnTo>
                      <a:pt x="53" y="0"/>
                    </a:lnTo>
                    <a:close/>
                    <a:moveTo>
                      <a:pt x="53" y="28"/>
                    </a:moveTo>
                    <a:lnTo>
                      <a:pt x="58" y="28"/>
                    </a:lnTo>
                    <a:lnTo>
                      <a:pt x="63" y="29"/>
                    </a:lnTo>
                    <a:lnTo>
                      <a:pt x="67" y="32"/>
                    </a:lnTo>
                    <a:lnTo>
                      <a:pt x="71" y="35"/>
                    </a:lnTo>
                    <a:lnTo>
                      <a:pt x="73" y="38"/>
                    </a:lnTo>
                    <a:lnTo>
                      <a:pt x="76" y="43"/>
                    </a:lnTo>
                    <a:lnTo>
                      <a:pt x="77" y="47"/>
                    </a:lnTo>
                    <a:lnTo>
                      <a:pt x="78" y="52"/>
                    </a:lnTo>
                    <a:lnTo>
                      <a:pt x="77" y="57"/>
                    </a:lnTo>
                    <a:lnTo>
                      <a:pt x="76" y="62"/>
                    </a:lnTo>
                    <a:lnTo>
                      <a:pt x="73" y="66"/>
                    </a:lnTo>
                    <a:lnTo>
                      <a:pt x="71" y="70"/>
                    </a:lnTo>
                    <a:lnTo>
                      <a:pt x="67" y="74"/>
                    </a:lnTo>
                    <a:lnTo>
                      <a:pt x="63" y="76"/>
                    </a:lnTo>
                    <a:lnTo>
                      <a:pt x="58" y="78"/>
                    </a:lnTo>
                    <a:lnTo>
                      <a:pt x="53" y="78"/>
                    </a:lnTo>
                    <a:lnTo>
                      <a:pt x="48" y="78"/>
                    </a:lnTo>
                    <a:lnTo>
                      <a:pt x="44" y="76"/>
                    </a:lnTo>
                    <a:lnTo>
                      <a:pt x="39" y="74"/>
                    </a:lnTo>
                    <a:lnTo>
                      <a:pt x="35" y="70"/>
                    </a:lnTo>
                    <a:lnTo>
                      <a:pt x="32" y="66"/>
                    </a:lnTo>
                    <a:lnTo>
                      <a:pt x="30" y="62"/>
                    </a:lnTo>
                    <a:lnTo>
                      <a:pt x="28" y="57"/>
                    </a:lnTo>
                    <a:lnTo>
                      <a:pt x="27" y="52"/>
                    </a:lnTo>
                    <a:lnTo>
                      <a:pt x="28" y="47"/>
                    </a:lnTo>
                    <a:lnTo>
                      <a:pt x="30" y="43"/>
                    </a:lnTo>
                    <a:lnTo>
                      <a:pt x="32" y="38"/>
                    </a:lnTo>
                    <a:lnTo>
                      <a:pt x="35" y="35"/>
                    </a:lnTo>
                    <a:lnTo>
                      <a:pt x="39" y="32"/>
                    </a:lnTo>
                    <a:lnTo>
                      <a:pt x="44" y="29"/>
                    </a:lnTo>
                    <a:lnTo>
                      <a:pt x="48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312">
                <a:extLst>
                  <a:ext uri="{FF2B5EF4-FFF2-40B4-BE49-F238E27FC236}">
                    <a16:creationId xmlns:a16="http://schemas.microsoft.com/office/drawing/2014/main" id="{F327D270-F9A2-443F-8E20-9DCDA3CD0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4225" y="1830388"/>
                <a:ext cx="55563" cy="57150"/>
              </a:xfrm>
              <a:custGeom>
                <a:avLst/>
                <a:gdLst>
                  <a:gd name="T0" fmla="*/ 63 w 105"/>
                  <a:gd name="T1" fmla="*/ 2 h 107"/>
                  <a:gd name="T2" fmla="*/ 82 w 105"/>
                  <a:gd name="T3" fmla="*/ 9 h 107"/>
                  <a:gd name="T4" fmla="*/ 96 w 105"/>
                  <a:gd name="T5" fmla="*/ 25 h 107"/>
                  <a:gd name="T6" fmla="*/ 105 w 105"/>
                  <a:gd name="T7" fmla="*/ 43 h 107"/>
                  <a:gd name="T8" fmla="*/ 105 w 105"/>
                  <a:gd name="T9" fmla="*/ 64 h 107"/>
                  <a:gd name="T10" fmla="*/ 96 w 105"/>
                  <a:gd name="T11" fmla="*/ 84 h 107"/>
                  <a:gd name="T12" fmla="*/ 82 w 105"/>
                  <a:gd name="T13" fmla="*/ 98 h 107"/>
                  <a:gd name="T14" fmla="*/ 63 w 105"/>
                  <a:gd name="T15" fmla="*/ 105 h 107"/>
                  <a:gd name="T16" fmla="*/ 43 w 105"/>
                  <a:gd name="T17" fmla="*/ 105 h 107"/>
                  <a:gd name="T18" fmla="*/ 23 w 105"/>
                  <a:gd name="T19" fmla="*/ 98 h 107"/>
                  <a:gd name="T20" fmla="*/ 9 w 105"/>
                  <a:gd name="T21" fmla="*/ 84 h 107"/>
                  <a:gd name="T22" fmla="*/ 0 w 105"/>
                  <a:gd name="T23" fmla="*/ 64 h 107"/>
                  <a:gd name="T24" fmla="*/ 0 w 105"/>
                  <a:gd name="T25" fmla="*/ 43 h 107"/>
                  <a:gd name="T26" fmla="*/ 9 w 105"/>
                  <a:gd name="T27" fmla="*/ 25 h 107"/>
                  <a:gd name="T28" fmla="*/ 23 w 105"/>
                  <a:gd name="T29" fmla="*/ 9 h 107"/>
                  <a:gd name="T30" fmla="*/ 43 w 105"/>
                  <a:gd name="T31" fmla="*/ 2 h 107"/>
                  <a:gd name="T32" fmla="*/ 53 w 105"/>
                  <a:gd name="T33" fmla="*/ 28 h 107"/>
                  <a:gd name="T34" fmla="*/ 63 w 105"/>
                  <a:gd name="T35" fmla="*/ 31 h 107"/>
                  <a:gd name="T36" fmla="*/ 71 w 105"/>
                  <a:gd name="T37" fmla="*/ 36 h 107"/>
                  <a:gd name="T38" fmla="*/ 76 w 105"/>
                  <a:gd name="T39" fmla="*/ 44 h 107"/>
                  <a:gd name="T40" fmla="*/ 78 w 105"/>
                  <a:gd name="T41" fmla="*/ 54 h 107"/>
                  <a:gd name="T42" fmla="*/ 76 w 105"/>
                  <a:gd name="T43" fmla="*/ 63 h 107"/>
                  <a:gd name="T44" fmla="*/ 71 w 105"/>
                  <a:gd name="T45" fmla="*/ 72 h 107"/>
                  <a:gd name="T46" fmla="*/ 63 w 105"/>
                  <a:gd name="T47" fmla="*/ 77 h 107"/>
                  <a:gd name="T48" fmla="*/ 53 w 105"/>
                  <a:gd name="T49" fmla="*/ 78 h 107"/>
                  <a:gd name="T50" fmla="*/ 43 w 105"/>
                  <a:gd name="T51" fmla="*/ 77 h 107"/>
                  <a:gd name="T52" fmla="*/ 35 w 105"/>
                  <a:gd name="T53" fmla="*/ 72 h 107"/>
                  <a:gd name="T54" fmla="*/ 30 w 105"/>
                  <a:gd name="T55" fmla="*/ 63 h 107"/>
                  <a:gd name="T56" fmla="*/ 27 w 105"/>
                  <a:gd name="T57" fmla="*/ 54 h 107"/>
                  <a:gd name="T58" fmla="*/ 30 w 105"/>
                  <a:gd name="T59" fmla="*/ 44 h 107"/>
                  <a:gd name="T60" fmla="*/ 35 w 105"/>
                  <a:gd name="T61" fmla="*/ 36 h 107"/>
                  <a:gd name="T62" fmla="*/ 43 w 105"/>
                  <a:gd name="T63" fmla="*/ 31 h 107"/>
                  <a:gd name="T64" fmla="*/ 53 w 105"/>
                  <a:gd name="T65" fmla="*/ 2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7">
                    <a:moveTo>
                      <a:pt x="53" y="0"/>
                    </a:moveTo>
                    <a:lnTo>
                      <a:pt x="63" y="2"/>
                    </a:lnTo>
                    <a:lnTo>
                      <a:pt x="73" y="5"/>
                    </a:lnTo>
                    <a:lnTo>
                      <a:pt x="82" y="9"/>
                    </a:lnTo>
                    <a:lnTo>
                      <a:pt x="90" y="16"/>
                    </a:lnTo>
                    <a:lnTo>
                      <a:pt x="96" y="25"/>
                    </a:lnTo>
                    <a:lnTo>
                      <a:pt x="102" y="34"/>
                    </a:lnTo>
                    <a:lnTo>
                      <a:pt x="105" y="43"/>
                    </a:lnTo>
                    <a:lnTo>
                      <a:pt x="105" y="54"/>
                    </a:lnTo>
                    <a:lnTo>
                      <a:pt x="105" y="64"/>
                    </a:lnTo>
                    <a:lnTo>
                      <a:pt x="102" y="75"/>
                    </a:lnTo>
                    <a:lnTo>
                      <a:pt x="96" y="84"/>
                    </a:lnTo>
                    <a:lnTo>
                      <a:pt x="90" y="91"/>
                    </a:lnTo>
                    <a:lnTo>
                      <a:pt x="82" y="98"/>
                    </a:lnTo>
                    <a:lnTo>
                      <a:pt x="73" y="103"/>
                    </a:lnTo>
                    <a:lnTo>
                      <a:pt x="63" y="105"/>
                    </a:lnTo>
                    <a:lnTo>
                      <a:pt x="53" y="107"/>
                    </a:lnTo>
                    <a:lnTo>
                      <a:pt x="43" y="105"/>
                    </a:lnTo>
                    <a:lnTo>
                      <a:pt x="32" y="103"/>
                    </a:lnTo>
                    <a:lnTo>
                      <a:pt x="23" y="98"/>
                    </a:lnTo>
                    <a:lnTo>
                      <a:pt x="16" y="91"/>
                    </a:lnTo>
                    <a:lnTo>
                      <a:pt x="9" y="84"/>
                    </a:lnTo>
                    <a:lnTo>
                      <a:pt x="4" y="75"/>
                    </a:lnTo>
                    <a:lnTo>
                      <a:pt x="0" y="64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4" y="34"/>
                    </a:lnTo>
                    <a:lnTo>
                      <a:pt x="9" y="25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32" y="5"/>
                    </a:lnTo>
                    <a:lnTo>
                      <a:pt x="43" y="2"/>
                    </a:lnTo>
                    <a:lnTo>
                      <a:pt x="53" y="0"/>
                    </a:lnTo>
                    <a:close/>
                    <a:moveTo>
                      <a:pt x="53" y="28"/>
                    </a:moveTo>
                    <a:lnTo>
                      <a:pt x="58" y="28"/>
                    </a:lnTo>
                    <a:lnTo>
                      <a:pt x="63" y="31"/>
                    </a:lnTo>
                    <a:lnTo>
                      <a:pt x="67" y="32"/>
                    </a:lnTo>
                    <a:lnTo>
                      <a:pt x="71" y="36"/>
                    </a:lnTo>
                    <a:lnTo>
                      <a:pt x="73" y="40"/>
                    </a:lnTo>
                    <a:lnTo>
                      <a:pt x="76" y="44"/>
                    </a:lnTo>
                    <a:lnTo>
                      <a:pt x="77" y="49"/>
                    </a:lnTo>
                    <a:lnTo>
                      <a:pt x="78" y="54"/>
                    </a:lnTo>
                    <a:lnTo>
                      <a:pt x="77" y="59"/>
                    </a:lnTo>
                    <a:lnTo>
                      <a:pt x="76" y="63"/>
                    </a:lnTo>
                    <a:lnTo>
                      <a:pt x="73" y="68"/>
                    </a:lnTo>
                    <a:lnTo>
                      <a:pt x="71" y="72"/>
                    </a:lnTo>
                    <a:lnTo>
                      <a:pt x="67" y="75"/>
                    </a:lnTo>
                    <a:lnTo>
                      <a:pt x="63" y="77"/>
                    </a:lnTo>
                    <a:lnTo>
                      <a:pt x="58" y="78"/>
                    </a:lnTo>
                    <a:lnTo>
                      <a:pt x="53" y="78"/>
                    </a:lnTo>
                    <a:lnTo>
                      <a:pt x="48" y="78"/>
                    </a:lnTo>
                    <a:lnTo>
                      <a:pt x="43" y="77"/>
                    </a:lnTo>
                    <a:lnTo>
                      <a:pt x="39" y="75"/>
                    </a:lnTo>
                    <a:lnTo>
                      <a:pt x="35" y="72"/>
                    </a:lnTo>
                    <a:lnTo>
                      <a:pt x="32" y="68"/>
                    </a:lnTo>
                    <a:lnTo>
                      <a:pt x="30" y="63"/>
                    </a:lnTo>
                    <a:lnTo>
                      <a:pt x="29" y="59"/>
                    </a:lnTo>
                    <a:lnTo>
                      <a:pt x="27" y="54"/>
                    </a:lnTo>
                    <a:lnTo>
                      <a:pt x="29" y="49"/>
                    </a:lnTo>
                    <a:lnTo>
                      <a:pt x="30" y="44"/>
                    </a:lnTo>
                    <a:lnTo>
                      <a:pt x="32" y="40"/>
                    </a:lnTo>
                    <a:lnTo>
                      <a:pt x="35" y="36"/>
                    </a:lnTo>
                    <a:lnTo>
                      <a:pt x="39" y="32"/>
                    </a:lnTo>
                    <a:lnTo>
                      <a:pt x="43" y="31"/>
                    </a:lnTo>
                    <a:lnTo>
                      <a:pt x="48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316">
                <a:extLst>
                  <a:ext uri="{FF2B5EF4-FFF2-40B4-BE49-F238E27FC236}">
                    <a16:creationId xmlns:a16="http://schemas.microsoft.com/office/drawing/2014/main" id="{503C1E8C-9FA7-4F98-8AFD-78411B043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425" y="1757363"/>
                <a:ext cx="107950" cy="85725"/>
              </a:xfrm>
              <a:custGeom>
                <a:avLst/>
                <a:gdLst>
                  <a:gd name="T0" fmla="*/ 0 w 206"/>
                  <a:gd name="T1" fmla="*/ 142 h 162"/>
                  <a:gd name="T2" fmla="*/ 191 w 206"/>
                  <a:gd name="T3" fmla="*/ 0 h 162"/>
                  <a:gd name="T4" fmla="*/ 206 w 206"/>
                  <a:gd name="T5" fmla="*/ 20 h 162"/>
                  <a:gd name="T6" fmla="*/ 15 w 206"/>
                  <a:gd name="T7" fmla="*/ 162 h 162"/>
                  <a:gd name="T8" fmla="*/ 0 w 206"/>
                  <a:gd name="T9" fmla="*/ 14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62">
                    <a:moveTo>
                      <a:pt x="0" y="142"/>
                    </a:moveTo>
                    <a:lnTo>
                      <a:pt x="191" y="0"/>
                    </a:lnTo>
                    <a:lnTo>
                      <a:pt x="206" y="20"/>
                    </a:lnTo>
                    <a:lnTo>
                      <a:pt x="15" y="162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317">
                <a:extLst>
                  <a:ext uri="{FF2B5EF4-FFF2-40B4-BE49-F238E27FC236}">
                    <a16:creationId xmlns:a16="http://schemas.microsoft.com/office/drawing/2014/main" id="{EC814A3C-675E-4024-8C91-1EA0BACF3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863" y="1760538"/>
                <a:ext cx="112713" cy="84138"/>
              </a:xfrm>
              <a:custGeom>
                <a:avLst/>
                <a:gdLst>
                  <a:gd name="T0" fmla="*/ 196 w 211"/>
                  <a:gd name="T1" fmla="*/ 160 h 160"/>
                  <a:gd name="T2" fmla="*/ 0 w 211"/>
                  <a:gd name="T3" fmla="*/ 22 h 160"/>
                  <a:gd name="T4" fmla="*/ 15 w 211"/>
                  <a:gd name="T5" fmla="*/ 0 h 160"/>
                  <a:gd name="T6" fmla="*/ 211 w 211"/>
                  <a:gd name="T7" fmla="*/ 138 h 160"/>
                  <a:gd name="T8" fmla="*/ 196 w 211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0">
                    <a:moveTo>
                      <a:pt x="196" y="160"/>
                    </a:moveTo>
                    <a:lnTo>
                      <a:pt x="0" y="22"/>
                    </a:lnTo>
                    <a:lnTo>
                      <a:pt x="15" y="0"/>
                    </a:lnTo>
                    <a:lnTo>
                      <a:pt x="211" y="138"/>
                    </a:lnTo>
                    <a:lnTo>
                      <a:pt x="196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318">
                <a:extLst>
                  <a:ext uri="{FF2B5EF4-FFF2-40B4-BE49-F238E27FC236}">
                    <a16:creationId xmlns:a16="http://schemas.microsoft.com/office/drawing/2014/main" id="{852A7282-0C46-4DC4-9FA4-B74DBB22B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2114550"/>
                <a:ext cx="111125" cy="77788"/>
              </a:xfrm>
              <a:custGeom>
                <a:avLst/>
                <a:gdLst>
                  <a:gd name="T0" fmla="*/ 15 w 209"/>
                  <a:gd name="T1" fmla="*/ 0 h 147"/>
                  <a:gd name="T2" fmla="*/ 209 w 209"/>
                  <a:gd name="T3" fmla="*/ 125 h 147"/>
                  <a:gd name="T4" fmla="*/ 195 w 209"/>
                  <a:gd name="T5" fmla="*/ 147 h 147"/>
                  <a:gd name="T6" fmla="*/ 0 w 209"/>
                  <a:gd name="T7" fmla="*/ 21 h 147"/>
                  <a:gd name="T8" fmla="*/ 15 w 209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47">
                    <a:moveTo>
                      <a:pt x="15" y="0"/>
                    </a:moveTo>
                    <a:lnTo>
                      <a:pt x="209" y="125"/>
                    </a:lnTo>
                    <a:lnTo>
                      <a:pt x="195" y="147"/>
                    </a:lnTo>
                    <a:lnTo>
                      <a:pt x="0" y="2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319">
                <a:extLst>
                  <a:ext uri="{FF2B5EF4-FFF2-40B4-BE49-F238E27FC236}">
                    <a16:creationId xmlns:a16="http://schemas.microsoft.com/office/drawing/2014/main" id="{5490C206-1727-48BF-A18D-A2D4A672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2117725"/>
                <a:ext cx="106363" cy="76200"/>
              </a:xfrm>
              <a:custGeom>
                <a:avLst/>
                <a:gdLst>
                  <a:gd name="T0" fmla="*/ 0 w 201"/>
                  <a:gd name="T1" fmla="*/ 125 h 145"/>
                  <a:gd name="T2" fmla="*/ 187 w 201"/>
                  <a:gd name="T3" fmla="*/ 0 h 145"/>
                  <a:gd name="T4" fmla="*/ 201 w 201"/>
                  <a:gd name="T5" fmla="*/ 21 h 145"/>
                  <a:gd name="T6" fmla="*/ 14 w 201"/>
                  <a:gd name="T7" fmla="*/ 145 h 145"/>
                  <a:gd name="T8" fmla="*/ 0 w 201"/>
                  <a:gd name="T9" fmla="*/ 1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5">
                    <a:moveTo>
                      <a:pt x="0" y="125"/>
                    </a:moveTo>
                    <a:lnTo>
                      <a:pt x="187" y="0"/>
                    </a:lnTo>
                    <a:lnTo>
                      <a:pt x="201" y="21"/>
                    </a:lnTo>
                    <a:lnTo>
                      <a:pt x="14" y="145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Rectangle 320">
                <a:extLst>
                  <a:ext uri="{FF2B5EF4-FFF2-40B4-BE49-F238E27FC236}">
                    <a16:creationId xmlns:a16="http://schemas.microsoft.com/office/drawing/2014/main" id="{B214F7D6-35EA-47B7-9A31-9201DD310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975" y="1924050"/>
                <a:ext cx="14288" cy="111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307">
                <a:extLst>
                  <a:ext uri="{FF2B5EF4-FFF2-40B4-BE49-F238E27FC236}">
                    <a16:creationId xmlns:a16="http://schemas.microsoft.com/office/drawing/2014/main" id="{BEF217D3-8007-40D4-AA3C-14FFB9901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0263" y="1866900"/>
                <a:ext cx="50800" cy="38100"/>
              </a:xfrm>
              <a:custGeom>
                <a:avLst/>
                <a:gdLst>
                  <a:gd name="T0" fmla="*/ 14 w 96"/>
                  <a:gd name="T1" fmla="*/ 0 h 72"/>
                  <a:gd name="T2" fmla="*/ 96 w 96"/>
                  <a:gd name="T3" fmla="*/ 50 h 72"/>
                  <a:gd name="T4" fmla="*/ 82 w 96"/>
                  <a:gd name="T5" fmla="*/ 72 h 72"/>
                  <a:gd name="T6" fmla="*/ 0 w 96"/>
                  <a:gd name="T7" fmla="*/ 23 h 72"/>
                  <a:gd name="T8" fmla="*/ 14 w 9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72">
                    <a:moveTo>
                      <a:pt x="14" y="0"/>
                    </a:moveTo>
                    <a:lnTo>
                      <a:pt x="96" y="50"/>
                    </a:lnTo>
                    <a:lnTo>
                      <a:pt x="82" y="72"/>
                    </a:lnTo>
                    <a:lnTo>
                      <a:pt x="0" y="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308">
                <a:extLst>
                  <a:ext uri="{FF2B5EF4-FFF2-40B4-BE49-F238E27FC236}">
                    <a16:creationId xmlns:a16="http://schemas.microsoft.com/office/drawing/2014/main" id="{A454B122-D152-4BF7-82A4-9F210C169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588" y="1873250"/>
                <a:ext cx="50800" cy="38100"/>
              </a:xfrm>
              <a:custGeom>
                <a:avLst/>
                <a:gdLst>
                  <a:gd name="T0" fmla="*/ 0 w 97"/>
                  <a:gd name="T1" fmla="*/ 50 h 71"/>
                  <a:gd name="T2" fmla="*/ 85 w 97"/>
                  <a:gd name="T3" fmla="*/ 0 h 71"/>
                  <a:gd name="T4" fmla="*/ 97 w 97"/>
                  <a:gd name="T5" fmla="*/ 21 h 71"/>
                  <a:gd name="T6" fmla="*/ 13 w 97"/>
                  <a:gd name="T7" fmla="*/ 71 h 71"/>
                  <a:gd name="T8" fmla="*/ 0 w 97"/>
                  <a:gd name="T9" fmla="*/ 5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71">
                    <a:moveTo>
                      <a:pt x="0" y="50"/>
                    </a:moveTo>
                    <a:lnTo>
                      <a:pt x="85" y="0"/>
                    </a:lnTo>
                    <a:lnTo>
                      <a:pt x="97" y="21"/>
                    </a:lnTo>
                    <a:lnTo>
                      <a:pt x="13" y="71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310">
                <a:extLst>
                  <a:ext uri="{FF2B5EF4-FFF2-40B4-BE49-F238E27FC236}">
                    <a16:creationId xmlns:a16="http://schemas.microsoft.com/office/drawing/2014/main" id="{29DB376A-AE5C-4584-B6A0-EFFDDDC756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64275" y="1839913"/>
                <a:ext cx="57150" cy="55563"/>
              </a:xfrm>
              <a:custGeom>
                <a:avLst/>
                <a:gdLst>
                  <a:gd name="T0" fmla="*/ 64 w 106"/>
                  <a:gd name="T1" fmla="*/ 1 h 106"/>
                  <a:gd name="T2" fmla="*/ 83 w 106"/>
                  <a:gd name="T3" fmla="*/ 10 h 106"/>
                  <a:gd name="T4" fmla="*/ 97 w 106"/>
                  <a:gd name="T5" fmla="*/ 24 h 106"/>
                  <a:gd name="T6" fmla="*/ 105 w 106"/>
                  <a:gd name="T7" fmla="*/ 43 h 106"/>
                  <a:gd name="T8" fmla="*/ 105 w 106"/>
                  <a:gd name="T9" fmla="*/ 64 h 106"/>
                  <a:gd name="T10" fmla="*/ 97 w 106"/>
                  <a:gd name="T11" fmla="*/ 83 h 106"/>
                  <a:gd name="T12" fmla="*/ 83 w 106"/>
                  <a:gd name="T13" fmla="*/ 97 h 106"/>
                  <a:gd name="T14" fmla="*/ 64 w 106"/>
                  <a:gd name="T15" fmla="*/ 105 h 106"/>
                  <a:gd name="T16" fmla="*/ 42 w 106"/>
                  <a:gd name="T17" fmla="*/ 105 h 106"/>
                  <a:gd name="T18" fmla="*/ 23 w 106"/>
                  <a:gd name="T19" fmla="*/ 97 h 106"/>
                  <a:gd name="T20" fmla="*/ 9 w 106"/>
                  <a:gd name="T21" fmla="*/ 83 h 106"/>
                  <a:gd name="T22" fmla="*/ 1 w 106"/>
                  <a:gd name="T23" fmla="*/ 64 h 106"/>
                  <a:gd name="T24" fmla="*/ 1 w 106"/>
                  <a:gd name="T25" fmla="*/ 43 h 106"/>
                  <a:gd name="T26" fmla="*/ 9 w 106"/>
                  <a:gd name="T27" fmla="*/ 24 h 106"/>
                  <a:gd name="T28" fmla="*/ 23 w 106"/>
                  <a:gd name="T29" fmla="*/ 10 h 106"/>
                  <a:gd name="T30" fmla="*/ 42 w 106"/>
                  <a:gd name="T31" fmla="*/ 1 h 106"/>
                  <a:gd name="T32" fmla="*/ 53 w 106"/>
                  <a:gd name="T33" fmla="*/ 28 h 106"/>
                  <a:gd name="T34" fmla="*/ 62 w 106"/>
                  <a:gd name="T35" fmla="*/ 30 h 106"/>
                  <a:gd name="T36" fmla="*/ 70 w 106"/>
                  <a:gd name="T37" fmla="*/ 36 h 106"/>
                  <a:gd name="T38" fmla="*/ 77 w 106"/>
                  <a:gd name="T39" fmla="*/ 43 h 106"/>
                  <a:gd name="T40" fmla="*/ 78 w 106"/>
                  <a:gd name="T41" fmla="*/ 53 h 106"/>
                  <a:gd name="T42" fmla="*/ 77 w 106"/>
                  <a:gd name="T43" fmla="*/ 64 h 106"/>
                  <a:gd name="T44" fmla="*/ 70 w 106"/>
                  <a:gd name="T45" fmla="*/ 71 h 106"/>
                  <a:gd name="T46" fmla="*/ 62 w 106"/>
                  <a:gd name="T47" fmla="*/ 77 h 106"/>
                  <a:gd name="T48" fmla="*/ 53 w 106"/>
                  <a:gd name="T49" fmla="*/ 79 h 106"/>
                  <a:gd name="T50" fmla="*/ 43 w 106"/>
                  <a:gd name="T51" fmla="*/ 77 h 106"/>
                  <a:gd name="T52" fmla="*/ 36 w 106"/>
                  <a:gd name="T53" fmla="*/ 71 h 106"/>
                  <a:gd name="T54" fmla="*/ 29 w 106"/>
                  <a:gd name="T55" fmla="*/ 64 h 106"/>
                  <a:gd name="T56" fmla="*/ 28 w 106"/>
                  <a:gd name="T57" fmla="*/ 53 h 106"/>
                  <a:gd name="T58" fmla="*/ 29 w 106"/>
                  <a:gd name="T59" fmla="*/ 43 h 106"/>
                  <a:gd name="T60" fmla="*/ 36 w 106"/>
                  <a:gd name="T61" fmla="*/ 36 h 106"/>
                  <a:gd name="T62" fmla="*/ 43 w 106"/>
                  <a:gd name="T63" fmla="*/ 30 h 106"/>
                  <a:gd name="T64" fmla="*/ 53 w 106"/>
                  <a:gd name="T65" fmla="*/ 2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06">
                    <a:moveTo>
                      <a:pt x="53" y="0"/>
                    </a:moveTo>
                    <a:lnTo>
                      <a:pt x="64" y="1"/>
                    </a:lnTo>
                    <a:lnTo>
                      <a:pt x="74" y="5"/>
                    </a:lnTo>
                    <a:lnTo>
                      <a:pt x="83" y="10"/>
                    </a:lnTo>
                    <a:lnTo>
                      <a:pt x="91" y="16"/>
                    </a:lnTo>
                    <a:lnTo>
                      <a:pt x="97" y="24"/>
                    </a:lnTo>
                    <a:lnTo>
                      <a:pt x="102" y="33"/>
                    </a:lnTo>
                    <a:lnTo>
                      <a:pt x="105" y="43"/>
                    </a:lnTo>
                    <a:lnTo>
                      <a:pt x="106" y="53"/>
                    </a:lnTo>
                    <a:lnTo>
                      <a:pt x="105" y="64"/>
                    </a:lnTo>
                    <a:lnTo>
                      <a:pt x="102" y="74"/>
                    </a:lnTo>
                    <a:lnTo>
                      <a:pt x="97" y="83"/>
                    </a:lnTo>
                    <a:lnTo>
                      <a:pt x="91" y="91"/>
                    </a:lnTo>
                    <a:lnTo>
                      <a:pt x="83" y="97"/>
                    </a:lnTo>
                    <a:lnTo>
                      <a:pt x="74" y="102"/>
                    </a:lnTo>
                    <a:lnTo>
                      <a:pt x="64" y="105"/>
                    </a:lnTo>
                    <a:lnTo>
                      <a:pt x="53" y="106"/>
                    </a:lnTo>
                    <a:lnTo>
                      <a:pt x="42" y="105"/>
                    </a:lnTo>
                    <a:lnTo>
                      <a:pt x="32" y="102"/>
                    </a:lnTo>
                    <a:lnTo>
                      <a:pt x="23" y="97"/>
                    </a:lnTo>
                    <a:lnTo>
                      <a:pt x="15" y="91"/>
                    </a:lnTo>
                    <a:lnTo>
                      <a:pt x="9" y="83"/>
                    </a:lnTo>
                    <a:lnTo>
                      <a:pt x="3" y="74"/>
                    </a:lnTo>
                    <a:lnTo>
                      <a:pt x="1" y="64"/>
                    </a:lnTo>
                    <a:lnTo>
                      <a:pt x="0" y="53"/>
                    </a:lnTo>
                    <a:lnTo>
                      <a:pt x="1" y="43"/>
                    </a:lnTo>
                    <a:lnTo>
                      <a:pt x="3" y="33"/>
                    </a:lnTo>
                    <a:lnTo>
                      <a:pt x="9" y="24"/>
                    </a:lnTo>
                    <a:lnTo>
                      <a:pt x="15" y="16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2" y="1"/>
                    </a:lnTo>
                    <a:lnTo>
                      <a:pt x="53" y="0"/>
                    </a:lnTo>
                    <a:close/>
                    <a:moveTo>
                      <a:pt x="53" y="28"/>
                    </a:moveTo>
                    <a:lnTo>
                      <a:pt x="57" y="29"/>
                    </a:lnTo>
                    <a:lnTo>
                      <a:pt x="62" y="30"/>
                    </a:lnTo>
                    <a:lnTo>
                      <a:pt x="68" y="33"/>
                    </a:lnTo>
                    <a:lnTo>
                      <a:pt x="70" y="36"/>
                    </a:lnTo>
                    <a:lnTo>
                      <a:pt x="74" y="39"/>
                    </a:lnTo>
                    <a:lnTo>
                      <a:pt x="77" y="43"/>
                    </a:lnTo>
                    <a:lnTo>
                      <a:pt x="78" y="48"/>
                    </a:lnTo>
                    <a:lnTo>
                      <a:pt x="78" y="53"/>
                    </a:lnTo>
                    <a:lnTo>
                      <a:pt x="78" y="59"/>
                    </a:lnTo>
                    <a:lnTo>
                      <a:pt x="77" y="64"/>
                    </a:lnTo>
                    <a:lnTo>
                      <a:pt x="74" y="68"/>
                    </a:lnTo>
                    <a:lnTo>
                      <a:pt x="70" y="71"/>
                    </a:lnTo>
                    <a:lnTo>
                      <a:pt x="68" y="74"/>
                    </a:lnTo>
                    <a:lnTo>
                      <a:pt x="62" y="77"/>
                    </a:lnTo>
                    <a:lnTo>
                      <a:pt x="57" y="78"/>
                    </a:lnTo>
                    <a:lnTo>
                      <a:pt x="53" y="79"/>
                    </a:lnTo>
                    <a:lnTo>
                      <a:pt x="48" y="78"/>
                    </a:lnTo>
                    <a:lnTo>
                      <a:pt x="43" y="77"/>
                    </a:lnTo>
                    <a:lnTo>
                      <a:pt x="39" y="74"/>
                    </a:lnTo>
                    <a:lnTo>
                      <a:pt x="36" y="71"/>
                    </a:lnTo>
                    <a:lnTo>
                      <a:pt x="32" y="68"/>
                    </a:lnTo>
                    <a:lnTo>
                      <a:pt x="29" y="64"/>
                    </a:lnTo>
                    <a:lnTo>
                      <a:pt x="28" y="59"/>
                    </a:lnTo>
                    <a:lnTo>
                      <a:pt x="28" y="53"/>
                    </a:lnTo>
                    <a:lnTo>
                      <a:pt x="28" y="48"/>
                    </a:lnTo>
                    <a:lnTo>
                      <a:pt x="29" y="43"/>
                    </a:lnTo>
                    <a:lnTo>
                      <a:pt x="32" y="39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3" y="30"/>
                    </a:lnTo>
                    <a:lnTo>
                      <a:pt x="48" y="29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0EAD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9C9E4DC-AA1D-4A3E-8633-4AA7D0937C8B}"/>
                </a:ext>
              </a:extLst>
            </p:cNvPr>
            <p:cNvSpPr txBox="1"/>
            <p:nvPr/>
          </p:nvSpPr>
          <p:spPr>
            <a:xfrm>
              <a:off x="7620717" y="2157778"/>
              <a:ext cx="2697178" cy="41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Rules version control 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0DD277FC-D22F-4B62-97E6-4873140F70B1}"/>
                </a:ext>
              </a:extLst>
            </p:cNvPr>
            <p:cNvSpPr/>
            <p:nvPr/>
          </p:nvSpPr>
          <p:spPr>
            <a:xfrm>
              <a:off x="5174534" y="1046992"/>
              <a:ext cx="3771757" cy="320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Notebooks will be access with in team 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220B8840-4AE6-441F-B98E-DE6AA52CD117}"/>
                </a:ext>
              </a:extLst>
            </p:cNvPr>
            <p:cNvSpPr/>
            <p:nvPr/>
          </p:nvSpPr>
          <p:spPr>
            <a:xfrm>
              <a:off x="7711788" y="2616377"/>
              <a:ext cx="3771757" cy="320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Code version control using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17171"/>
                  </a:solidFill>
                  <a:effectLst/>
                  <a:uLnTx/>
                  <a:uFillTx/>
                </a:rPr>
                <a:t>Inrule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397A778-250E-471B-B7C5-AC4C7D34A836}"/>
              </a:ext>
            </a:extLst>
          </p:cNvPr>
          <p:cNvSpPr/>
          <p:nvPr/>
        </p:nvSpPr>
        <p:spPr>
          <a:xfrm>
            <a:off x="8013844" y="4765600"/>
            <a:ext cx="3771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Approved rules will be developed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13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Journey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DF1CB-3E5B-423F-98B1-4872F25FB27B}"/>
              </a:ext>
            </a:extLst>
          </p:cNvPr>
          <p:cNvSpPr txBox="1"/>
          <p:nvPr/>
        </p:nvSpPr>
        <p:spPr>
          <a:xfrm>
            <a:off x="620903" y="1008530"/>
            <a:ext cx="710322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Completed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Initial Vision Statement shared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 Level requirements shared and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70C0"/>
                </a:solidFill>
              </a:rPr>
              <a:t>Today’s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Proposal Workshop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Desired outcomes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HCL replays current understanding of requirements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High level solution proposed and feedback by KWP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Demo of the platform prototype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High level alignment of responsibilities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Definition of next steps</a:t>
            </a:r>
          </a:p>
          <a:p>
            <a:pPr lvl="3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Future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Definition of Operating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Organisation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Skills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Responsibilities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Cost and Timeline Estimate</a:t>
            </a:r>
          </a:p>
          <a:p>
            <a:pPr lvl="1"/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75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92220-4189-489E-8476-F77FAF3F119B}"/>
              </a:ext>
            </a:extLst>
          </p:cNvPr>
          <p:cNvSpPr/>
          <p:nvPr/>
        </p:nvSpPr>
        <p:spPr>
          <a:xfrm>
            <a:off x="166777" y="1031221"/>
            <a:ext cx="2920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Business Objective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FEE22-061A-47C4-8554-2FF6DEEB9D06}"/>
              </a:ext>
            </a:extLst>
          </p:cNvPr>
          <p:cNvSpPr txBox="1"/>
          <p:nvPr/>
        </p:nvSpPr>
        <p:spPr>
          <a:xfrm>
            <a:off x="278296" y="1510748"/>
            <a:ext cx="1117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To build a Data Processing Platform that can process receipt data from panellists, turn them into meaningful and in a consumable format for Kantar’s customers. The platform should be scalable, extendable and flexible to adapt to multiple processes, pipelines, future business requirements and data formats / types.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2918D-F05E-429F-806B-E09F492E39C2}"/>
              </a:ext>
            </a:extLst>
          </p:cNvPr>
          <p:cNvSpPr/>
          <p:nvPr/>
        </p:nvSpPr>
        <p:spPr>
          <a:xfrm>
            <a:off x="166777" y="2678693"/>
            <a:ext cx="6597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Our understanding of desired capability of DPP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A25B0-6902-430E-92AC-70B14D46793A}"/>
              </a:ext>
            </a:extLst>
          </p:cNvPr>
          <p:cNvSpPr txBox="1"/>
          <p:nvPr/>
        </p:nvSpPr>
        <p:spPr>
          <a:xfrm>
            <a:off x="278296" y="3073808"/>
            <a:ext cx="1117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Functional blocks of the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98DEE-6EAB-4C21-B33E-7B1A5DF8D330}"/>
              </a:ext>
            </a:extLst>
          </p:cNvPr>
          <p:cNvSpPr/>
          <p:nvPr/>
        </p:nvSpPr>
        <p:spPr>
          <a:xfrm>
            <a:off x="406401" y="3657625"/>
            <a:ext cx="1088265" cy="60311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cleaning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45038-9E33-4EA2-8734-78AC7A274B08}"/>
              </a:ext>
            </a:extLst>
          </p:cNvPr>
          <p:cNvSpPr/>
          <p:nvPr/>
        </p:nvSpPr>
        <p:spPr>
          <a:xfrm>
            <a:off x="1680729" y="3657625"/>
            <a:ext cx="1088265" cy="60311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Auto-linking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5712B-86D3-451B-A734-095B900A26F3}"/>
              </a:ext>
            </a:extLst>
          </p:cNvPr>
          <p:cNvSpPr/>
          <p:nvPr/>
        </p:nvSpPr>
        <p:spPr>
          <a:xfrm>
            <a:off x="2955057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cleaning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225334-074E-4FC2-A2B0-112F833B48AA}"/>
              </a:ext>
            </a:extLst>
          </p:cNvPr>
          <p:cNvSpPr/>
          <p:nvPr/>
        </p:nvSpPr>
        <p:spPr>
          <a:xfrm>
            <a:off x="4229385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Calculated demogs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0FFFC-95DF-4E08-85EA-98FD8A741AAE}"/>
              </a:ext>
            </a:extLst>
          </p:cNvPr>
          <p:cNvSpPr/>
          <p:nvPr/>
        </p:nvSpPr>
        <p:spPr>
          <a:xfrm>
            <a:off x="5497854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Eligibility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8F169-832E-4437-A96E-7917FA6E8ACD}"/>
              </a:ext>
            </a:extLst>
          </p:cNvPr>
          <p:cNvSpPr/>
          <p:nvPr/>
        </p:nvSpPr>
        <p:spPr>
          <a:xfrm>
            <a:off x="6766323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 weighting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4087A-C326-4A33-815E-597F9D7B29C6}"/>
              </a:ext>
            </a:extLst>
          </p:cNvPr>
          <p:cNvSpPr/>
          <p:nvPr/>
        </p:nvSpPr>
        <p:spPr>
          <a:xfrm>
            <a:off x="8034792" y="3657624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weighting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677F34-3CC6-49F3-AE04-3A2695C5C4E3}"/>
              </a:ext>
            </a:extLst>
          </p:cNvPr>
          <p:cNvSpPr/>
          <p:nvPr/>
        </p:nvSpPr>
        <p:spPr>
          <a:xfrm>
            <a:off x="9303261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cleaning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60724-24A1-4828-A105-8EA59B0456BF}"/>
              </a:ext>
            </a:extLst>
          </p:cNvPr>
          <p:cNvSpPr/>
          <p:nvPr/>
        </p:nvSpPr>
        <p:spPr>
          <a:xfrm>
            <a:off x="10571730" y="3657623"/>
            <a:ext cx="1088265" cy="6031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26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Reporting outputs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FC3B79-4FC6-4F6D-9232-B08BEFF8550B}"/>
              </a:ext>
            </a:extLst>
          </p:cNvPr>
          <p:cNvCxnSpPr>
            <a:cxnSpLocks/>
          </p:cNvCxnSpPr>
          <p:nvPr/>
        </p:nvCxnSpPr>
        <p:spPr>
          <a:xfrm>
            <a:off x="1515772" y="3958525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73BAA3-A4B6-45F8-A0F9-F26C94F633EE}"/>
              </a:ext>
            </a:extLst>
          </p:cNvPr>
          <p:cNvCxnSpPr>
            <a:cxnSpLocks/>
          </p:cNvCxnSpPr>
          <p:nvPr/>
        </p:nvCxnSpPr>
        <p:spPr>
          <a:xfrm>
            <a:off x="2781355" y="3965153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69EBB1-BCFD-4BB6-B45A-85EA8D2C435C}"/>
              </a:ext>
            </a:extLst>
          </p:cNvPr>
          <p:cNvCxnSpPr>
            <a:cxnSpLocks/>
          </p:cNvCxnSpPr>
          <p:nvPr/>
        </p:nvCxnSpPr>
        <p:spPr>
          <a:xfrm>
            <a:off x="4060189" y="3945276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D0ADD1-F875-43CD-B7D5-D60AABEB7573}"/>
              </a:ext>
            </a:extLst>
          </p:cNvPr>
          <p:cNvCxnSpPr>
            <a:cxnSpLocks/>
          </p:cNvCxnSpPr>
          <p:nvPr/>
        </p:nvCxnSpPr>
        <p:spPr>
          <a:xfrm>
            <a:off x="5312518" y="3951904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8FCECE-B4D3-4C71-9669-BCD4CF3994D5}"/>
              </a:ext>
            </a:extLst>
          </p:cNvPr>
          <p:cNvCxnSpPr>
            <a:cxnSpLocks/>
          </p:cNvCxnSpPr>
          <p:nvPr/>
        </p:nvCxnSpPr>
        <p:spPr>
          <a:xfrm>
            <a:off x="6578100" y="3958532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5C905E-8D80-4575-A687-51627DF2735E}"/>
              </a:ext>
            </a:extLst>
          </p:cNvPr>
          <p:cNvCxnSpPr>
            <a:cxnSpLocks/>
          </p:cNvCxnSpPr>
          <p:nvPr/>
        </p:nvCxnSpPr>
        <p:spPr>
          <a:xfrm>
            <a:off x="7870187" y="3978412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E9E224-A998-46B5-9970-EBB43A2144E7}"/>
              </a:ext>
            </a:extLst>
          </p:cNvPr>
          <p:cNvCxnSpPr>
            <a:cxnSpLocks/>
          </p:cNvCxnSpPr>
          <p:nvPr/>
        </p:nvCxnSpPr>
        <p:spPr>
          <a:xfrm>
            <a:off x="9135770" y="3971787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44C072-B2FF-4B66-AE57-F94B1773CF7B}"/>
              </a:ext>
            </a:extLst>
          </p:cNvPr>
          <p:cNvCxnSpPr>
            <a:cxnSpLocks/>
          </p:cNvCxnSpPr>
          <p:nvPr/>
        </p:nvCxnSpPr>
        <p:spPr>
          <a:xfrm>
            <a:off x="10401352" y="3965163"/>
            <a:ext cx="186063" cy="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FC7C8E-FA5B-4E9F-936C-5F6816886DF9}"/>
              </a:ext>
            </a:extLst>
          </p:cNvPr>
          <p:cNvSpPr txBox="1"/>
          <p:nvPr/>
        </p:nvSpPr>
        <p:spPr>
          <a:xfrm>
            <a:off x="406401" y="4487167"/>
            <a:ext cx="111715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Code for simple cleansing &amp; Auto linking is almost complete and ready to productionise. Performance optimisation of code / framework in progress and expected to complete in few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Capabilities on the existing platform to be enhanced to accommodate the requirements from Further cleansing to Reporting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Framework for calculated </a:t>
            </a:r>
            <a:r>
              <a:rPr lang="en-IN" sz="1400" dirty="0" err="1"/>
              <a:t>demogs</a:t>
            </a:r>
            <a:r>
              <a:rPr lang="en-IN" sz="1400" dirty="0"/>
              <a:t> is built and just need the rules to be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Build pipeline for one offer stream as a MVP – Daily vs Weekly vs Monthly but platform to be flexible to accommodate the other workstreams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22685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Storage in accessible and in a query-able format at every stage of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processing capabilities to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Re-processing of data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For specific interval of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From a specific point in the pipeline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For specific set of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Platform to have capabilities to main history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level and type of history to be stored at each stage to be defined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Migration – As is migration of data or lift and shift is not a requirement but processing of historical receipt data of ~1bn will be done on the new platform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Historical data processing approach to be defined and agreed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Model – Target Data model is still not fully complete and needs to be evolved for the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Rule Engine – </a:t>
            </a:r>
            <a:r>
              <a:rPr lang="en-IN" sz="1400" dirty="0" err="1"/>
              <a:t>InRule</a:t>
            </a:r>
            <a:r>
              <a:rPr lang="en-IN" sz="1400" dirty="0"/>
              <a:t> doesn’t have capabilities for complex / advanced rule management and rule workflow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Sandbox Environment – Data Analyst / Scientist to be given an environment to create / amend algorithms and test the datasets.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Mechanism for creation and maintaining of the sandbox environment to be defined</a:t>
            </a:r>
          </a:p>
          <a:p>
            <a:endParaRPr lang="en-IN" sz="1600" b="1" dirty="0"/>
          </a:p>
          <a:p>
            <a:r>
              <a:rPr lang="en-IN" sz="1600" b="1" dirty="0"/>
              <a:t>Out of scope </a:t>
            </a:r>
          </a:p>
          <a:p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Managing Reference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Changes to </a:t>
            </a:r>
            <a:r>
              <a:rPr lang="en-IN" sz="1400" dirty="0" err="1"/>
              <a:t>InRule</a:t>
            </a:r>
            <a:r>
              <a:rPr lang="en-IN" sz="1400" dirty="0"/>
              <a:t>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Rule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Report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</a:t>
            </a:r>
            <a:r>
              <a:rPr lang="en-IN" sz="1400" dirty="0" err="1"/>
              <a:t>Catalog</a:t>
            </a:r>
            <a:r>
              <a:rPr lang="en-IN" sz="1400" dirty="0"/>
              <a:t> – HCL can make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5661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kern="1200" dirty="0"/>
              <a:t>Platform Solution Approach</a:t>
            </a:r>
          </a:p>
        </p:txBody>
      </p:sp>
    </p:spTree>
    <p:extLst>
      <p:ext uri="{BB962C8B-B14F-4D97-AF65-F5344CB8AC3E}">
        <p14:creationId xmlns:p14="http://schemas.microsoft.com/office/powerpoint/2010/main" val="202190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Solution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B916F6B-549E-4FD7-BCE7-66F6DBFEF704}"/>
              </a:ext>
            </a:extLst>
          </p:cNvPr>
          <p:cNvSpPr/>
          <p:nvPr/>
        </p:nvSpPr>
        <p:spPr>
          <a:xfrm>
            <a:off x="5655508" y="1550193"/>
            <a:ext cx="5897817" cy="555625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8891 h 547053"/>
              <a:gd name="connsiteX1" fmla="*/ 1319212 w 3657600"/>
              <a:gd name="connsiteY1" fmla="*/ 547053 h 547053"/>
              <a:gd name="connsiteX2" fmla="*/ 3657600 w 3657600"/>
              <a:gd name="connsiteY2" fmla="*/ 547053 h 547053"/>
              <a:gd name="connsiteX3" fmla="*/ 3388043 w 3657600"/>
              <a:gd name="connsiteY3" fmla="*/ 0 h 547053"/>
              <a:gd name="connsiteX4" fmla="*/ 0 w 3657600"/>
              <a:gd name="connsiteY4" fmla="*/ 8891 h 547053"/>
              <a:gd name="connsiteX0" fmla="*/ 0 w 2503170"/>
              <a:gd name="connsiteY0" fmla="*/ 1 h 547053"/>
              <a:gd name="connsiteX1" fmla="*/ 164782 w 2503170"/>
              <a:gd name="connsiteY1" fmla="*/ 547053 h 547053"/>
              <a:gd name="connsiteX2" fmla="*/ 2503170 w 2503170"/>
              <a:gd name="connsiteY2" fmla="*/ 547053 h 547053"/>
              <a:gd name="connsiteX3" fmla="*/ 2233613 w 2503170"/>
              <a:gd name="connsiteY3" fmla="*/ 0 h 547053"/>
              <a:gd name="connsiteX4" fmla="*/ 0 w 2503170"/>
              <a:gd name="connsiteY4" fmla="*/ 1 h 547053"/>
              <a:gd name="connsiteX0" fmla="*/ 0 w 5182870"/>
              <a:gd name="connsiteY0" fmla="*/ 1 h 547053"/>
              <a:gd name="connsiteX1" fmla="*/ 1647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1 h 547053"/>
              <a:gd name="connsiteX1" fmla="*/ 28190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0 h 547052"/>
              <a:gd name="connsiteX1" fmla="*/ 2819082 w 5182870"/>
              <a:gd name="connsiteY1" fmla="*/ 547052 h 547052"/>
              <a:gd name="connsiteX2" fmla="*/ 5182870 w 5182870"/>
              <a:gd name="connsiteY2" fmla="*/ 534352 h 547052"/>
              <a:gd name="connsiteX3" fmla="*/ 3418523 w 5182870"/>
              <a:gd name="connsiteY3" fmla="*/ 6349 h 547052"/>
              <a:gd name="connsiteX4" fmla="*/ 0 w 5182870"/>
              <a:gd name="connsiteY4" fmla="*/ 0 h 547052"/>
              <a:gd name="connsiteX0" fmla="*/ 0 w 5182870"/>
              <a:gd name="connsiteY0" fmla="*/ 0 h 544512"/>
              <a:gd name="connsiteX1" fmla="*/ 2679382 w 5182870"/>
              <a:gd name="connsiteY1" fmla="*/ 544512 h 544512"/>
              <a:gd name="connsiteX2" fmla="*/ 5182870 w 5182870"/>
              <a:gd name="connsiteY2" fmla="*/ 534352 h 544512"/>
              <a:gd name="connsiteX3" fmla="*/ 3418523 w 5182870"/>
              <a:gd name="connsiteY3" fmla="*/ 6349 h 544512"/>
              <a:gd name="connsiteX4" fmla="*/ 0 w 5182870"/>
              <a:gd name="connsiteY4" fmla="*/ 0 h 544512"/>
              <a:gd name="connsiteX0" fmla="*/ 0 w 5182870"/>
              <a:gd name="connsiteY0" fmla="*/ 0 h 534352"/>
              <a:gd name="connsiteX1" fmla="*/ 2824162 w 5182870"/>
              <a:gd name="connsiteY1" fmla="*/ 531812 h 534352"/>
              <a:gd name="connsiteX2" fmla="*/ 5182870 w 5182870"/>
              <a:gd name="connsiteY2" fmla="*/ 534352 h 534352"/>
              <a:gd name="connsiteX3" fmla="*/ 3418523 w 5182870"/>
              <a:gd name="connsiteY3" fmla="*/ 6349 h 534352"/>
              <a:gd name="connsiteX4" fmla="*/ 0 w 5182870"/>
              <a:gd name="connsiteY4" fmla="*/ 0 h 534352"/>
              <a:gd name="connsiteX0" fmla="*/ 0 w 4472940"/>
              <a:gd name="connsiteY0" fmla="*/ 0 h 531812"/>
              <a:gd name="connsiteX1" fmla="*/ 2824162 w 4472940"/>
              <a:gd name="connsiteY1" fmla="*/ 531812 h 531812"/>
              <a:gd name="connsiteX2" fmla="*/ 4472940 w 4472940"/>
              <a:gd name="connsiteY2" fmla="*/ 528002 h 531812"/>
              <a:gd name="connsiteX3" fmla="*/ 3418523 w 4472940"/>
              <a:gd name="connsiteY3" fmla="*/ 6349 h 531812"/>
              <a:gd name="connsiteX4" fmla="*/ 0 w 4472940"/>
              <a:gd name="connsiteY4" fmla="*/ 0 h 531812"/>
              <a:gd name="connsiteX0" fmla="*/ 0 w 4472940"/>
              <a:gd name="connsiteY0" fmla="*/ 0 h 534352"/>
              <a:gd name="connsiteX1" fmla="*/ 2138362 w 4472940"/>
              <a:gd name="connsiteY1" fmla="*/ 534352 h 534352"/>
              <a:gd name="connsiteX2" fmla="*/ 4472940 w 4472940"/>
              <a:gd name="connsiteY2" fmla="*/ 528002 h 534352"/>
              <a:gd name="connsiteX3" fmla="*/ 3418523 w 4472940"/>
              <a:gd name="connsiteY3" fmla="*/ 6349 h 534352"/>
              <a:gd name="connsiteX4" fmla="*/ 0 w 4472940"/>
              <a:gd name="connsiteY4" fmla="*/ 0 h 534352"/>
              <a:gd name="connsiteX0" fmla="*/ 0 w 5866067"/>
              <a:gd name="connsiteY0" fmla="*/ 8891 h 543243"/>
              <a:gd name="connsiteX1" fmla="*/ 2138362 w 5866067"/>
              <a:gd name="connsiteY1" fmla="*/ 543243 h 543243"/>
              <a:gd name="connsiteX2" fmla="*/ 4472940 w 5866067"/>
              <a:gd name="connsiteY2" fmla="*/ 536893 h 543243"/>
              <a:gd name="connsiteX3" fmla="*/ 5866067 w 5866067"/>
              <a:gd name="connsiteY3" fmla="*/ 0 h 543243"/>
              <a:gd name="connsiteX4" fmla="*/ 0 w 5866067"/>
              <a:gd name="connsiteY4" fmla="*/ 8891 h 543243"/>
              <a:gd name="connsiteX0" fmla="*/ 0 w 5810187"/>
              <a:gd name="connsiteY0" fmla="*/ 8891 h 543243"/>
              <a:gd name="connsiteX1" fmla="*/ 2082482 w 5810187"/>
              <a:gd name="connsiteY1" fmla="*/ 543243 h 543243"/>
              <a:gd name="connsiteX2" fmla="*/ 4417060 w 5810187"/>
              <a:gd name="connsiteY2" fmla="*/ 536893 h 543243"/>
              <a:gd name="connsiteX3" fmla="*/ 5810187 w 5810187"/>
              <a:gd name="connsiteY3" fmla="*/ 0 h 543243"/>
              <a:gd name="connsiteX4" fmla="*/ 0 w 5810187"/>
              <a:gd name="connsiteY4" fmla="*/ 8891 h 543243"/>
              <a:gd name="connsiteX0" fmla="*/ 0 w 5874957"/>
              <a:gd name="connsiteY0" fmla="*/ 18416 h 552768"/>
              <a:gd name="connsiteX1" fmla="*/ 2082482 w 5874957"/>
              <a:gd name="connsiteY1" fmla="*/ 552768 h 552768"/>
              <a:gd name="connsiteX2" fmla="*/ 4417060 w 5874957"/>
              <a:gd name="connsiteY2" fmla="*/ 546418 h 552768"/>
              <a:gd name="connsiteX3" fmla="*/ 5874957 w 5874957"/>
              <a:gd name="connsiteY3" fmla="*/ 0 h 552768"/>
              <a:gd name="connsiteX4" fmla="*/ 0 w 5874957"/>
              <a:gd name="connsiteY4" fmla="*/ 18416 h 552768"/>
              <a:gd name="connsiteX0" fmla="*/ 0 w 5907342"/>
              <a:gd name="connsiteY0" fmla="*/ 24131 h 558483"/>
              <a:gd name="connsiteX1" fmla="*/ 2082482 w 5907342"/>
              <a:gd name="connsiteY1" fmla="*/ 558483 h 558483"/>
              <a:gd name="connsiteX2" fmla="*/ 4417060 w 5907342"/>
              <a:gd name="connsiteY2" fmla="*/ 552133 h 558483"/>
              <a:gd name="connsiteX3" fmla="*/ 5907342 w 5907342"/>
              <a:gd name="connsiteY3" fmla="*/ 0 h 558483"/>
              <a:gd name="connsiteX4" fmla="*/ 0 w 5907342"/>
              <a:gd name="connsiteY4" fmla="*/ 24131 h 558483"/>
              <a:gd name="connsiteX0" fmla="*/ 0 w 5897817"/>
              <a:gd name="connsiteY0" fmla="*/ 16511 h 550863"/>
              <a:gd name="connsiteX1" fmla="*/ 2082482 w 5897817"/>
              <a:gd name="connsiteY1" fmla="*/ 550863 h 550863"/>
              <a:gd name="connsiteX2" fmla="*/ 4417060 w 5897817"/>
              <a:gd name="connsiteY2" fmla="*/ 544513 h 550863"/>
              <a:gd name="connsiteX3" fmla="*/ 5897817 w 5897817"/>
              <a:gd name="connsiteY3" fmla="*/ 0 h 550863"/>
              <a:gd name="connsiteX4" fmla="*/ 0 w 5897817"/>
              <a:gd name="connsiteY4" fmla="*/ 16511 h 550863"/>
              <a:gd name="connsiteX0" fmla="*/ 0 w 5897817"/>
              <a:gd name="connsiteY0" fmla="*/ 16511 h 550863"/>
              <a:gd name="connsiteX1" fmla="*/ 2082482 w 5897817"/>
              <a:gd name="connsiteY1" fmla="*/ 550863 h 550863"/>
              <a:gd name="connsiteX2" fmla="*/ 5897817 w 5897817"/>
              <a:gd name="connsiteY2" fmla="*/ 0 h 550863"/>
              <a:gd name="connsiteX3" fmla="*/ 0 w 5897817"/>
              <a:gd name="connsiteY3" fmla="*/ 16511 h 550863"/>
              <a:gd name="connsiteX0" fmla="*/ 0 w 5897817"/>
              <a:gd name="connsiteY0" fmla="*/ 16511 h 555625"/>
              <a:gd name="connsiteX1" fmla="*/ 3211194 w 5897817"/>
              <a:gd name="connsiteY1" fmla="*/ 555625 h 555625"/>
              <a:gd name="connsiteX2" fmla="*/ 5897817 w 5897817"/>
              <a:gd name="connsiteY2" fmla="*/ 0 h 555625"/>
              <a:gd name="connsiteX3" fmla="*/ 0 w 5897817"/>
              <a:gd name="connsiteY3" fmla="*/ 16511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7817" h="555625">
                <a:moveTo>
                  <a:pt x="0" y="16511"/>
                </a:moveTo>
                <a:lnTo>
                  <a:pt x="3211194" y="555625"/>
                </a:lnTo>
                <a:lnTo>
                  <a:pt x="5897817" y="0"/>
                </a:lnTo>
                <a:lnTo>
                  <a:pt x="0" y="16511"/>
                </a:lnTo>
                <a:close/>
              </a:path>
            </a:pathLst>
          </a:cu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8F0B31D-E067-402D-B66D-A8EB111D48CD}"/>
              </a:ext>
            </a:extLst>
          </p:cNvPr>
          <p:cNvSpPr/>
          <p:nvPr/>
        </p:nvSpPr>
        <p:spPr>
          <a:xfrm>
            <a:off x="7742947" y="1948315"/>
            <a:ext cx="2333625" cy="3348041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3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4B9CF5-5E95-4110-AD39-C55CA3D86550}"/>
              </a:ext>
            </a:extLst>
          </p:cNvPr>
          <p:cNvGrpSpPr/>
          <p:nvPr/>
        </p:nvGrpSpPr>
        <p:grpSpPr>
          <a:xfrm>
            <a:off x="7865820" y="2137057"/>
            <a:ext cx="2087878" cy="1251546"/>
            <a:chOff x="7805633" y="2531899"/>
            <a:chExt cx="2087878" cy="125154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15322BE-A15D-4D54-A49C-ED725F68B8A0}"/>
                </a:ext>
              </a:extLst>
            </p:cNvPr>
            <p:cNvSpPr/>
            <p:nvPr/>
          </p:nvSpPr>
          <p:spPr>
            <a:xfrm>
              <a:off x="7805633" y="2531899"/>
              <a:ext cx="2087878" cy="1251546"/>
            </a:xfrm>
            <a:prstGeom prst="roundRect">
              <a:avLst>
                <a:gd name="adj" fmla="val 10173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18CDDE1-984F-46FB-8A0D-74A189E55CB5}"/>
                </a:ext>
              </a:extLst>
            </p:cNvPr>
            <p:cNvSpPr/>
            <p:nvPr/>
          </p:nvSpPr>
          <p:spPr>
            <a:xfrm>
              <a:off x="7950566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C47483A-33CE-4E02-8F13-1AD9C9E9384C}"/>
                </a:ext>
              </a:extLst>
            </p:cNvPr>
            <p:cNvSpPr/>
            <p:nvPr/>
          </p:nvSpPr>
          <p:spPr>
            <a:xfrm>
              <a:off x="8335577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41F7CAE-B7B6-4DA4-9AAE-1491A5C14711}"/>
                </a:ext>
              </a:extLst>
            </p:cNvPr>
            <p:cNvSpPr/>
            <p:nvPr/>
          </p:nvSpPr>
          <p:spPr>
            <a:xfrm>
              <a:off x="8703538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3688EAE-81F4-416B-97AC-5E2E98493C6C}"/>
                </a:ext>
              </a:extLst>
            </p:cNvPr>
            <p:cNvSpPr/>
            <p:nvPr/>
          </p:nvSpPr>
          <p:spPr>
            <a:xfrm>
              <a:off x="9082514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9AEC1C5-8A60-40A4-ABAE-C4A82A6EE430}"/>
                </a:ext>
              </a:extLst>
            </p:cNvPr>
            <p:cNvSpPr/>
            <p:nvPr/>
          </p:nvSpPr>
          <p:spPr>
            <a:xfrm>
              <a:off x="9469619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D3E5F61-1FE1-42E0-8E6D-53F4B868244A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8199486" y="3297406"/>
              <a:ext cx="13609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AC5664D-211D-43F4-806D-C8894DF7CA10}"/>
                </a:ext>
              </a:extLst>
            </p:cNvPr>
            <p:cNvCxnSpPr>
              <a:cxnSpLocks/>
              <a:stCxn id="75" idx="3"/>
              <a:endCxn id="76" idx="1"/>
            </p:cNvCxnSpPr>
            <p:nvPr/>
          </p:nvCxnSpPr>
          <p:spPr>
            <a:xfrm>
              <a:off x="8584497" y="3297406"/>
              <a:ext cx="11904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7E5B56-0F7D-49D3-99B6-E607C4F9883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8952458" y="3297406"/>
              <a:ext cx="13005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D0AB6C-748E-4F0E-906B-B57B243CE520}"/>
                </a:ext>
              </a:extLst>
            </p:cNvPr>
            <p:cNvCxnSpPr>
              <a:cxnSpLocks/>
              <a:stCxn id="77" idx="3"/>
              <a:endCxn id="78" idx="1"/>
            </p:cNvCxnSpPr>
            <p:nvPr/>
          </p:nvCxnSpPr>
          <p:spPr>
            <a:xfrm>
              <a:off x="9331434" y="3297406"/>
              <a:ext cx="13818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9C17B3C-5D9B-496C-BDC6-BE15581ED5CB}"/>
                </a:ext>
              </a:extLst>
            </p:cNvPr>
            <p:cNvSpPr/>
            <p:nvPr/>
          </p:nvSpPr>
          <p:spPr>
            <a:xfrm>
              <a:off x="7994459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D50998-0C49-4823-8E27-6D43F679BC13}"/>
                </a:ext>
              </a:extLst>
            </p:cNvPr>
            <p:cNvSpPr/>
            <p:nvPr/>
          </p:nvSpPr>
          <p:spPr>
            <a:xfrm>
              <a:off x="8385728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D4D933C-6A7B-4970-9127-8D6B6420DC12}"/>
                </a:ext>
              </a:extLst>
            </p:cNvPr>
            <p:cNvSpPr/>
            <p:nvPr/>
          </p:nvSpPr>
          <p:spPr>
            <a:xfrm>
              <a:off x="8727190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8D682FA-2725-43F3-9D22-91866F0BCB54}"/>
                </a:ext>
              </a:extLst>
            </p:cNvPr>
            <p:cNvSpPr/>
            <p:nvPr/>
          </p:nvSpPr>
          <p:spPr>
            <a:xfrm>
              <a:off x="9117094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B82C-E299-4219-AEDE-8CB3E9C973A4}"/>
                </a:ext>
              </a:extLst>
            </p:cNvPr>
            <p:cNvSpPr/>
            <p:nvPr/>
          </p:nvSpPr>
          <p:spPr>
            <a:xfrm>
              <a:off x="9523113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71BDAF1-537F-44BE-8D1F-C4E37D1A8368}"/>
              </a:ext>
            </a:extLst>
          </p:cNvPr>
          <p:cNvSpPr/>
          <p:nvPr/>
        </p:nvSpPr>
        <p:spPr>
          <a:xfrm>
            <a:off x="5651621" y="1010096"/>
            <a:ext cx="2397379" cy="556610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415ADC0-FFF4-4743-B4E3-A41FFDEA610B}"/>
              </a:ext>
            </a:extLst>
          </p:cNvPr>
          <p:cNvSpPr/>
          <p:nvPr/>
        </p:nvSpPr>
        <p:spPr>
          <a:xfrm>
            <a:off x="2079703" y="1010096"/>
            <a:ext cx="1217489" cy="556610"/>
          </a:xfrm>
          <a:prstGeom prst="roundRect">
            <a:avLst>
              <a:gd name="adj" fmla="val 0"/>
            </a:avLst>
          </a:pr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CEF6B16-A27D-4500-A3A3-831B06C65444}"/>
              </a:ext>
            </a:extLst>
          </p:cNvPr>
          <p:cNvSpPr/>
          <p:nvPr/>
        </p:nvSpPr>
        <p:spPr>
          <a:xfrm>
            <a:off x="1074600" y="1010096"/>
            <a:ext cx="1004770" cy="556610"/>
          </a:xfrm>
          <a:prstGeom prst="roundRect">
            <a:avLst>
              <a:gd name="adj" fmla="val 0"/>
            </a:avLst>
          </a:pr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4678F80-0FDE-48E2-B24F-BECB0DBDAA77}"/>
              </a:ext>
            </a:extLst>
          </p:cNvPr>
          <p:cNvSpPr/>
          <p:nvPr/>
        </p:nvSpPr>
        <p:spPr>
          <a:xfrm>
            <a:off x="2053769" y="1554004"/>
            <a:ext cx="4252912" cy="558482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8891 h 547053"/>
              <a:gd name="connsiteX1" fmla="*/ 1319212 w 3657600"/>
              <a:gd name="connsiteY1" fmla="*/ 547053 h 547053"/>
              <a:gd name="connsiteX2" fmla="*/ 3657600 w 3657600"/>
              <a:gd name="connsiteY2" fmla="*/ 547053 h 547053"/>
              <a:gd name="connsiteX3" fmla="*/ 3388043 w 3657600"/>
              <a:gd name="connsiteY3" fmla="*/ 0 h 547053"/>
              <a:gd name="connsiteX4" fmla="*/ 0 w 3657600"/>
              <a:gd name="connsiteY4" fmla="*/ 8891 h 547053"/>
              <a:gd name="connsiteX0" fmla="*/ 0 w 2503170"/>
              <a:gd name="connsiteY0" fmla="*/ 1 h 547053"/>
              <a:gd name="connsiteX1" fmla="*/ 164782 w 2503170"/>
              <a:gd name="connsiteY1" fmla="*/ 547053 h 547053"/>
              <a:gd name="connsiteX2" fmla="*/ 2503170 w 2503170"/>
              <a:gd name="connsiteY2" fmla="*/ 547053 h 547053"/>
              <a:gd name="connsiteX3" fmla="*/ 2233613 w 2503170"/>
              <a:gd name="connsiteY3" fmla="*/ 0 h 547053"/>
              <a:gd name="connsiteX4" fmla="*/ 0 w 2503170"/>
              <a:gd name="connsiteY4" fmla="*/ 1 h 547053"/>
              <a:gd name="connsiteX0" fmla="*/ 0 w 5182870"/>
              <a:gd name="connsiteY0" fmla="*/ 1 h 547053"/>
              <a:gd name="connsiteX1" fmla="*/ 1647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1 h 547053"/>
              <a:gd name="connsiteX1" fmla="*/ 28190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0 h 547052"/>
              <a:gd name="connsiteX1" fmla="*/ 2819082 w 5182870"/>
              <a:gd name="connsiteY1" fmla="*/ 547052 h 547052"/>
              <a:gd name="connsiteX2" fmla="*/ 5182870 w 5182870"/>
              <a:gd name="connsiteY2" fmla="*/ 534352 h 547052"/>
              <a:gd name="connsiteX3" fmla="*/ 3418523 w 5182870"/>
              <a:gd name="connsiteY3" fmla="*/ 6349 h 547052"/>
              <a:gd name="connsiteX4" fmla="*/ 0 w 5182870"/>
              <a:gd name="connsiteY4" fmla="*/ 0 h 547052"/>
              <a:gd name="connsiteX0" fmla="*/ 0 w 5182870"/>
              <a:gd name="connsiteY0" fmla="*/ 0 h 544512"/>
              <a:gd name="connsiteX1" fmla="*/ 2679382 w 5182870"/>
              <a:gd name="connsiteY1" fmla="*/ 544512 h 544512"/>
              <a:gd name="connsiteX2" fmla="*/ 5182870 w 5182870"/>
              <a:gd name="connsiteY2" fmla="*/ 534352 h 544512"/>
              <a:gd name="connsiteX3" fmla="*/ 3418523 w 5182870"/>
              <a:gd name="connsiteY3" fmla="*/ 6349 h 544512"/>
              <a:gd name="connsiteX4" fmla="*/ 0 w 5182870"/>
              <a:gd name="connsiteY4" fmla="*/ 0 h 544512"/>
              <a:gd name="connsiteX0" fmla="*/ 0 w 5182870"/>
              <a:gd name="connsiteY0" fmla="*/ 0 h 534352"/>
              <a:gd name="connsiteX1" fmla="*/ 2824162 w 5182870"/>
              <a:gd name="connsiteY1" fmla="*/ 531812 h 534352"/>
              <a:gd name="connsiteX2" fmla="*/ 5182870 w 5182870"/>
              <a:gd name="connsiteY2" fmla="*/ 534352 h 534352"/>
              <a:gd name="connsiteX3" fmla="*/ 3418523 w 5182870"/>
              <a:gd name="connsiteY3" fmla="*/ 6349 h 534352"/>
              <a:gd name="connsiteX4" fmla="*/ 0 w 5182870"/>
              <a:gd name="connsiteY4" fmla="*/ 0 h 534352"/>
              <a:gd name="connsiteX0" fmla="*/ 0 w 5499100"/>
              <a:gd name="connsiteY0" fmla="*/ 0 h 531812"/>
              <a:gd name="connsiteX1" fmla="*/ 2824162 w 5499100"/>
              <a:gd name="connsiteY1" fmla="*/ 531812 h 531812"/>
              <a:gd name="connsiteX2" fmla="*/ 5499100 w 5499100"/>
              <a:gd name="connsiteY2" fmla="*/ 531812 h 531812"/>
              <a:gd name="connsiteX3" fmla="*/ 3418523 w 5499100"/>
              <a:gd name="connsiteY3" fmla="*/ 6349 h 531812"/>
              <a:gd name="connsiteX4" fmla="*/ 0 w 5499100"/>
              <a:gd name="connsiteY4" fmla="*/ 0 h 531812"/>
              <a:gd name="connsiteX0" fmla="*/ 0 w 5725795"/>
              <a:gd name="connsiteY0" fmla="*/ 0 h 535622"/>
              <a:gd name="connsiteX1" fmla="*/ 3050857 w 5725795"/>
              <a:gd name="connsiteY1" fmla="*/ 535622 h 535622"/>
              <a:gd name="connsiteX2" fmla="*/ 5725795 w 5725795"/>
              <a:gd name="connsiteY2" fmla="*/ 535622 h 535622"/>
              <a:gd name="connsiteX3" fmla="*/ 3645218 w 5725795"/>
              <a:gd name="connsiteY3" fmla="*/ 10159 h 535622"/>
              <a:gd name="connsiteX4" fmla="*/ 0 w 5725795"/>
              <a:gd name="connsiteY4" fmla="*/ 0 h 53562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645218 w 5725795"/>
              <a:gd name="connsiteY3" fmla="*/ 10159 h 558482"/>
              <a:gd name="connsiteX4" fmla="*/ 0 w 5725795"/>
              <a:gd name="connsiteY4" fmla="*/ 0 h 55848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600768 w 5725795"/>
              <a:gd name="connsiteY3" fmla="*/ 10159 h 558482"/>
              <a:gd name="connsiteX4" fmla="*/ 0 w 5725795"/>
              <a:gd name="connsiteY4" fmla="*/ 0 h 55848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581718 w 5725795"/>
              <a:gd name="connsiteY3" fmla="*/ 7619 h 558482"/>
              <a:gd name="connsiteX4" fmla="*/ 0 w 5725795"/>
              <a:gd name="connsiteY4" fmla="*/ 0 h 558482"/>
              <a:gd name="connsiteX0" fmla="*/ 0 w 5711508"/>
              <a:gd name="connsiteY0" fmla="*/ 0 h 558482"/>
              <a:gd name="connsiteX1" fmla="*/ 3024187 w 5711508"/>
              <a:gd name="connsiteY1" fmla="*/ 558482 h 558482"/>
              <a:gd name="connsiteX2" fmla="*/ 5711508 w 5711508"/>
              <a:gd name="connsiteY2" fmla="*/ 521334 h 558482"/>
              <a:gd name="connsiteX3" fmla="*/ 3581718 w 5711508"/>
              <a:gd name="connsiteY3" fmla="*/ 7619 h 558482"/>
              <a:gd name="connsiteX4" fmla="*/ 0 w 5711508"/>
              <a:gd name="connsiteY4" fmla="*/ 0 h 558482"/>
              <a:gd name="connsiteX0" fmla="*/ 0 w 3581718"/>
              <a:gd name="connsiteY0" fmla="*/ 0 h 558482"/>
              <a:gd name="connsiteX1" fmla="*/ 3024187 w 3581718"/>
              <a:gd name="connsiteY1" fmla="*/ 558482 h 558482"/>
              <a:gd name="connsiteX2" fmla="*/ 3581718 w 3581718"/>
              <a:gd name="connsiteY2" fmla="*/ 7619 h 558482"/>
              <a:gd name="connsiteX3" fmla="*/ 0 w 3581718"/>
              <a:gd name="connsiteY3" fmla="*/ 0 h 558482"/>
              <a:gd name="connsiteX0" fmla="*/ 0 w 4252912"/>
              <a:gd name="connsiteY0" fmla="*/ 0 h 558482"/>
              <a:gd name="connsiteX1" fmla="*/ 4252912 w 4252912"/>
              <a:gd name="connsiteY1" fmla="*/ 558482 h 558482"/>
              <a:gd name="connsiteX2" fmla="*/ 3581718 w 4252912"/>
              <a:gd name="connsiteY2" fmla="*/ 7619 h 558482"/>
              <a:gd name="connsiteX3" fmla="*/ 0 w 4252912"/>
              <a:gd name="connsiteY3" fmla="*/ 0 h 55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2912" h="558482">
                <a:moveTo>
                  <a:pt x="0" y="0"/>
                </a:moveTo>
                <a:lnTo>
                  <a:pt x="4252912" y="558482"/>
                </a:lnTo>
                <a:lnTo>
                  <a:pt x="3581718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BB95A45-278C-41A4-AEDF-66DFA9B36606}"/>
              </a:ext>
            </a:extLst>
          </p:cNvPr>
          <p:cNvSpPr/>
          <p:nvPr/>
        </p:nvSpPr>
        <p:spPr>
          <a:xfrm>
            <a:off x="1069940" y="1550973"/>
            <a:ext cx="2613660" cy="522922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3811 h 541973"/>
              <a:gd name="connsiteX1" fmla="*/ 1319212 w 3657600"/>
              <a:gd name="connsiteY1" fmla="*/ 541973 h 541973"/>
              <a:gd name="connsiteX2" fmla="*/ 3657600 w 3657600"/>
              <a:gd name="connsiteY2" fmla="*/ 541973 h 541973"/>
              <a:gd name="connsiteX3" fmla="*/ 1131253 w 3657600"/>
              <a:gd name="connsiteY3" fmla="*/ 0 h 541973"/>
              <a:gd name="connsiteX4" fmla="*/ 0 w 3657600"/>
              <a:gd name="connsiteY4" fmla="*/ 3811 h 541973"/>
              <a:gd name="connsiteX0" fmla="*/ 0 w 3820160"/>
              <a:gd name="connsiteY0" fmla="*/ 3811 h 541973"/>
              <a:gd name="connsiteX1" fmla="*/ 1319212 w 3820160"/>
              <a:gd name="connsiteY1" fmla="*/ 541973 h 541973"/>
              <a:gd name="connsiteX2" fmla="*/ 3820160 w 3820160"/>
              <a:gd name="connsiteY2" fmla="*/ 541973 h 541973"/>
              <a:gd name="connsiteX3" fmla="*/ 1131253 w 3820160"/>
              <a:gd name="connsiteY3" fmla="*/ 0 h 541973"/>
              <a:gd name="connsiteX4" fmla="*/ 0 w 3820160"/>
              <a:gd name="connsiteY4" fmla="*/ 3811 h 541973"/>
              <a:gd name="connsiteX0" fmla="*/ 0 w 4003040"/>
              <a:gd name="connsiteY0" fmla="*/ 3811 h 549593"/>
              <a:gd name="connsiteX1" fmla="*/ 1319212 w 4003040"/>
              <a:gd name="connsiteY1" fmla="*/ 541973 h 549593"/>
              <a:gd name="connsiteX2" fmla="*/ 4003040 w 4003040"/>
              <a:gd name="connsiteY2" fmla="*/ 549593 h 549593"/>
              <a:gd name="connsiteX3" fmla="*/ 1131253 w 4003040"/>
              <a:gd name="connsiteY3" fmla="*/ 0 h 549593"/>
              <a:gd name="connsiteX4" fmla="*/ 0 w 4003040"/>
              <a:gd name="connsiteY4" fmla="*/ 3811 h 549593"/>
              <a:gd name="connsiteX0" fmla="*/ 0 w 4064000"/>
              <a:gd name="connsiteY0" fmla="*/ 0 h 568642"/>
              <a:gd name="connsiteX1" fmla="*/ 1380172 w 4064000"/>
              <a:gd name="connsiteY1" fmla="*/ 561022 h 568642"/>
              <a:gd name="connsiteX2" fmla="*/ 4064000 w 4064000"/>
              <a:gd name="connsiteY2" fmla="*/ 568642 h 568642"/>
              <a:gd name="connsiteX3" fmla="*/ 1192213 w 4064000"/>
              <a:gd name="connsiteY3" fmla="*/ 19049 h 568642"/>
              <a:gd name="connsiteX4" fmla="*/ 0 w 4064000"/>
              <a:gd name="connsiteY4" fmla="*/ 0 h 568642"/>
              <a:gd name="connsiteX0" fmla="*/ 0 w 4064000"/>
              <a:gd name="connsiteY0" fmla="*/ 0 h 568642"/>
              <a:gd name="connsiteX1" fmla="*/ 1380172 w 4064000"/>
              <a:gd name="connsiteY1" fmla="*/ 561022 h 568642"/>
              <a:gd name="connsiteX2" fmla="*/ 4064000 w 4064000"/>
              <a:gd name="connsiteY2" fmla="*/ 568642 h 568642"/>
              <a:gd name="connsiteX3" fmla="*/ 988378 w 4064000"/>
              <a:gd name="connsiteY3" fmla="*/ 11429 h 568642"/>
              <a:gd name="connsiteX4" fmla="*/ 0 w 4064000"/>
              <a:gd name="connsiteY4" fmla="*/ 0 h 568642"/>
              <a:gd name="connsiteX0" fmla="*/ 0 w 1380172"/>
              <a:gd name="connsiteY0" fmla="*/ 0 h 561022"/>
              <a:gd name="connsiteX1" fmla="*/ 1380172 w 1380172"/>
              <a:gd name="connsiteY1" fmla="*/ 561022 h 561022"/>
              <a:gd name="connsiteX2" fmla="*/ 988378 w 1380172"/>
              <a:gd name="connsiteY2" fmla="*/ 11429 h 561022"/>
              <a:gd name="connsiteX3" fmla="*/ 0 w 1380172"/>
              <a:gd name="connsiteY3" fmla="*/ 0 h 561022"/>
              <a:gd name="connsiteX0" fmla="*/ 0 w 2613660"/>
              <a:gd name="connsiteY0" fmla="*/ 0 h 522922"/>
              <a:gd name="connsiteX1" fmla="*/ 2613660 w 2613660"/>
              <a:gd name="connsiteY1" fmla="*/ 522922 h 522922"/>
              <a:gd name="connsiteX2" fmla="*/ 988378 w 2613660"/>
              <a:gd name="connsiteY2" fmla="*/ 11429 h 522922"/>
              <a:gd name="connsiteX3" fmla="*/ 0 w 2613660"/>
              <a:gd name="connsiteY3" fmla="*/ 0 h 52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660" h="522922">
                <a:moveTo>
                  <a:pt x="0" y="0"/>
                </a:moveTo>
                <a:lnTo>
                  <a:pt x="2613660" y="522922"/>
                </a:lnTo>
                <a:lnTo>
                  <a:pt x="988378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0E1C617-AF6A-490D-8DDE-A9AFF1D80102}"/>
              </a:ext>
            </a:extLst>
          </p:cNvPr>
          <p:cNvSpPr/>
          <p:nvPr/>
        </p:nvSpPr>
        <p:spPr>
          <a:xfrm>
            <a:off x="2436674" y="1948317"/>
            <a:ext cx="2333625" cy="3348039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1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18E893E-80B3-454E-B88A-9CD718CF6A92}"/>
              </a:ext>
            </a:extLst>
          </p:cNvPr>
          <p:cNvSpPr/>
          <p:nvPr/>
        </p:nvSpPr>
        <p:spPr>
          <a:xfrm>
            <a:off x="5098911" y="1948317"/>
            <a:ext cx="2333625" cy="3348040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2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2D6BB8A-463A-4AE3-8580-539575322F52}"/>
              </a:ext>
            </a:extLst>
          </p:cNvPr>
          <p:cNvSpPr/>
          <p:nvPr/>
        </p:nvSpPr>
        <p:spPr>
          <a:xfrm>
            <a:off x="2317689" y="4154110"/>
            <a:ext cx="9227361" cy="836858"/>
          </a:xfrm>
          <a:prstGeom prst="roundRect">
            <a:avLst/>
          </a:prstGeom>
          <a:solidFill>
            <a:srgbClr val="4472C4">
              <a:lumMod val="20000"/>
              <a:lumOff val="8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C6ECEFB7-A5E5-4426-AE1C-005CAE90F2A0}"/>
              </a:ext>
            </a:extLst>
          </p:cNvPr>
          <p:cNvSpPr/>
          <p:nvPr/>
        </p:nvSpPr>
        <p:spPr>
          <a:xfrm>
            <a:off x="2746232" y="4260963"/>
            <a:ext cx="1704974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Archive</a:t>
            </a:r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1DE9CB1D-4759-42B0-8536-554848DB2A08}"/>
              </a:ext>
            </a:extLst>
          </p:cNvPr>
          <p:cNvSpPr/>
          <p:nvPr/>
        </p:nvSpPr>
        <p:spPr>
          <a:xfrm>
            <a:off x="5515629" y="4260962"/>
            <a:ext cx="1500188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Curated Data</a:t>
            </a:r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F7622491-9872-40C3-AB47-1C88E9D3B3F9}"/>
              </a:ext>
            </a:extLst>
          </p:cNvPr>
          <p:cNvSpPr/>
          <p:nvPr/>
        </p:nvSpPr>
        <p:spPr>
          <a:xfrm>
            <a:off x="8159665" y="4260962"/>
            <a:ext cx="1500188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Publication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BCEC582-1DC5-4D35-A37F-911613B9842E}"/>
              </a:ext>
            </a:extLst>
          </p:cNvPr>
          <p:cNvSpPr/>
          <p:nvPr/>
        </p:nvSpPr>
        <p:spPr>
          <a:xfrm>
            <a:off x="2560499" y="2167410"/>
            <a:ext cx="2087879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Acquisition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8259B00-46D5-42AC-BB7D-2340ED3F97A6}"/>
              </a:ext>
            </a:extLst>
          </p:cNvPr>
          <p:cNvSpPr/>
          <p:nvPr/>
        </p:nvSpPr>
        <p:spPr>
          <a:xfrm>
            <a:off x="2560499" y="2835747"/>
            <a:ext cx="2087880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DQ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Decryption, Simple Cleaning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60F8927-1FEC-49F4-BBCA-18BC35F625F2}"/>
              </a:ext>
            </a:extLst>
          </p:cNvPr>
          <p:cNvSpPr/>
          <p:nvPr/>
        </p:nvSpPr>
        <p:spPr>
          <a:xfrm>
            <a:off x="5221784" y="2167410"/>
            <a:ext cx="2087878" cy="117316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Enrichment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Auto-linking,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35F2756-A7DA-408E-A936-A746B6E8BF3B}"/>
              </a:ext>
            </a:extLst>
          </p:cNvPr>
          <p:cNvSpPr/>
          <p:nvPr/>
        </p:nvSpPr>
        <p:spPr>
          <a:xfrm>
            <a:off x="5221784" y="3524543"/>
            <a:ext cx="2087878" cy="51294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Cleaning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106ED-C452-4B56-8F6E-7FE803C39394}"/>
              </a:ext>
            </a:extLst>
          </p:cNvPr>
          <p:cNvSpPr/>
          <p:nvPr/>
        </p:nvSpPr>
        <p:spPr>
          <a:xfrm>
            <a:off x="2560498" y="3504084"/>
            <a:ext cx="2087880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Ingestion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E389EA-AD3C-4769-9B12-E1207E49A4A0}"/>
              </a:ext>
            </a:extLst>
          </p:cNvPr>
          <p:cNvSpPr/>
          <p:nvPr/>
        </p:nvSpPr>
        <p:spPr>
          <a:xfrm>
            <a:off x="2436674" y="5447600"/>
            <a:ext cx="7639898" cy="28514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GDPR Compliance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B3A30EF-267E-4C72-8598-AEBCDE9B7416}"/>
              </a:ext>
            </a:extLst>
          </p:cNvPr>
          <p:cNvSpPr/>
          <p:nvPr/>
        </p:nvSpPr>
        <p:spPr>
          <a:xfrm>
            <a:off x="7865820" y="3524543"/>
            <a:ext cx="2087878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BF5F368-F1FC-4B1F-BD87-40997E9283AD}"/>
              </a:ext>
            </a:extLst>
          </p:cNvPr>
          <p:cNvSpPr/>
          <p:nvPr/>
        </p:nvSpPr>
        <p:spPr>
          <a:xfrm>
            <a:off x="113703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Cleaning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45BCC92-B746-4B64-9DFC-AEC217FBF8D7}"/>
              </a:ext>
            </a:extLst>
          </p:cNvPr>
          <p:cNvSpPr/>
          <p:nvPr/>
        </p:nvSpPr>
        <p:spPr>
          <a:xfrm>
            <a:off x="231802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Auto-linking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461EC37-7E80-4795-B04B-EC5DCDD891C5}"/>
              </a:ext>
            </a:extLst>
          </p:cNvPr>
          <p:cNvSpPr/>
          <p:nvPr/>
        </p:nvSpPr>
        <p:spPr>
          <a:xfrm>
            <a:off x="349900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Cleaning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164C8CCD-CFC4-4EF1-9D65-1075B1BCE172}"/>
              </a:ext>
            </a:extLst>
          </p:cNvPr>
          <p:cNvSpPr/>
          <p:nvPr/>
        </p:nvSpPr>
        <p:spPr>
          <a:xfrm>
            <a:off x="467999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Calculated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2E0DCB1-02F9-412A-B8BB-A6996EF0EE2F}"/>
              </a:ext>
            </a:extLst>
          </p:cNvPr>
          <p:cNvSpPr/>
          <p:nvPr/>
        </p:nvSpPr>
        <p:spPr>
          <a:xfrm>
            <a:off x="586097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Eligibility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92B27CC-C640-46DC-878B-BE11E6E96243}"/>
              </a:ext>
            </a:extLst>
          </p:cNvPr>
          <p:cNvSpPr/>
          <p:nvPr/>
        </p:nvSpPr>
        <p:spPr>
          <a:xfrm>
            <a:off x="704196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Weighting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E6FA31B5-740A-4F93-AD94-3983E5A0983F}"/>
              </a:ext>
            </a:extLst>
          </p:cNvPr>
          <p:cNvSpPr/>
          <p:nvPr/>
        </p:nvSpPr>
        <p:spPr>
          <a:xfrm>
            <a:off x="822294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Weighting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03AEE58-C01C-48B2-A641-AA07CD939065}"/>
              </a:ext>
            </a:extLst>
          </p:cNvPr>
          <p:cNvSpPr/>
          <p:nvPr/>
        </p:nvSpPr>
        <p:spPr>
          <a:xfrm>
            <a:off x="940393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Cleaning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558BF80-02A1-4428-96CB-C03C081BD2F1}"/>
              </a:ext>
            </a:extLst>
          </p:cNvPr>
          <p:cNvSpPr/>
          <p:nvPr/>
        </p:nvSpPr>
        <p:spPr>
          <a:xfrm>
            <a:off x="10584916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Reporting Outputs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D569A2-DD57-4330-831F-42875348D9EE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196610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5B6FE2A-C1A6-43FC-9617-D79238A61303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314709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C33F295-E997-4DFF-94D2-49C70F85795E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>
            <a:off x="432807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D01E5B9-419C-4AA7-B368-EAE7FAF35219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550906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8A5EDD6-D556-433C-B5E0-50580F2B382A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669004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66FC1D8-B77C-4542-828B-1FF5EE673F04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787103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D164137-0E1F-47FB-8322-3D37CC5AB583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905201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DC3D7A2-8577-4249-A78E-03C016A5B35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0233004" y="1291372"/>
            <a:ext cx="351912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42E29A40-C475-459D-A66B-3E827DE93800}"/>
              </a:ext>
            </a:extLst>
          </p:cNvPr>
          <p:cNvSpPr/>
          <p:nvPr/>
        </p:nvSpPr>
        <p:spPr>
          <a:xfrm>
            <a:off x="1137038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2C4AF4E-2FD3-411E-9CCF-E2AB73E42FD7}"/>
              </a:ext>
            </a:extLst>
          </p:cNvPr>
          <p:cNvSpPr/>
          <p:nvPr/>
        </p:nvSpPr>
        <p:spPr>
          <a:xfrm>
            <a:off x="2317690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8B2D61F-CF2F-44FD-B86C-3E7F73272C86}"/>
              </a:ext>
            </a:extLst>
          </p:cNvPr>
          <p:cNvSpPr/>
          <p:nvPr/>
        </p:nvSpPr>
        <p:spPr>
          <a:xfrm>
            <a:off x="3509679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864583-94BB-49E3-8FA6-DA957030B5B8}"/>
              </a:ext>
            </a:extLst>
          </p:cNvPr>
          <p:cNvSpPr/>
          <p:nvPr/>
        </p:nvSpPr>
        <p:spPr>
          <a:xfrm>
            <a:off x="468942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665BC8-358D-4876-86AD-3ED86991ED2A}"/>
              </a:ext>
            </a:extLst>
          </p:cNvPr>
          <p:cNvSpPr/>
          <p:nvPr/>
        </p:nvSpPr>
        <p:spPr>
          <a:xfrm>
            <a:off x="5861368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D7AAE8A-0A46-4FEC-A890-0EA5541FFD45}"/>
              </a:ext>
            </a:extLst>
          </p:cNvPr>
          <p:cNvSpPr/>
          <p:nvPr/>
        </p:nvSpPr>
        <p:spPr>
          <a:xfrm>
            <a:off x="704196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3AF6BAF-2745-42AE-8FF4-7D9A02E3CBDE}"/>
              </a:ext>
            </a:extLst>
          </p:cNvPr>
          <p:cNvSpPr/>
          <p:nvPr/>
        </p:nvSpPr>
        <p:spPr>
          <a:xfrm>
            <a:off x="8222946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50816F2-DCDA-456D-BB40-1B9F561E38B8}"/>
              </a:ext>
            </a:extLst>
          </p:cNvPr>
          <p:cNvSpPr/>
          <p:nvPr/>
        </p:nvSpPr>
        <p:spPr>
          <a:xfrm>
            <a:off x="940393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BA3422B-8910-4D5D-9833-376773739C5B}"/>
              </a:ext>
            </a:extLst>
          </p:cNvPr>
          <p:cNvSpPr/>
          <p:nvPr/>
        </p:nvSpPr>
        <p:spPr>
          <a:xfrm>
            <a:off x="10584916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B95F463-3233-48FC-9714-5CFFA7319053}"/>
              </a:ext>
            </a:extLst>
          </p:cNvPr>
          <p:cNvSpPr/>
          <p:nvPr/>
        </p:nvSpPr>
        <p:spPr>
          <a:xfrm>
            <a:off x="3297192" y="1010096"/>
            <a:ext cx="2354430" cy="556610"/>
          </a:xfrm>
          <a:prstGeom prst="roundRect">
            <a:avLst>
              <a:gd name="adj" fmla="val 0"/>
            </a:avLst>
          </a:pr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72FC94-2B51-4028-9423-DA21F732F7EB}"/>
              </a:ext>
            </a:extLst>
          </p:cNvPr>
          <p:cNvSpPr/>
          <p:nvPr/>
        </p:nvSpPr>
        <p:spPr>
          <a:xfrm>
            <a:off x="8048999" y="1010096"/>
            <a:ext cx="3496051" cy="556610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B69577E-BA3B-4C06-AAE7-0ACAC39784B1}"/>
              </a:ext>
            </a:extLst>
          </p:cNvPr>
          <p:cNvSpPr txBox="1"/>
          <p:nvPr/>
        </p:nvSpPr>
        <p:spPr>
          <a:xfrm>
            <a:off x="10037307" y="4278041"/>
            <a:ext cx="1635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Azure SQL Database*</a:t>
            </a:r>
          </a:p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Azure Blob &amp; ADLS</a:t>
            </a:r>
          </a:p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History – SQL Server Temporal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1601B5D-BC90-4A95-AEC5-6E9C20FAD590}"/>
              </a:ext>
            </a:extLst>
          </p:cNvPr>
          <p:cNvSpPr/>
          <p:nvPr/>
        </p:nvSpPr>
        <p:spPr>
          <a:xfrm>
            <a:off x="4386484" y="3047141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52F269D-949B-4C73-A996-807EBC7453B9}"/>
              </a:ext>
            </a:extLst>
          </p:cNvPr>
          <p:cNvSpPr/>
          <p:nvPr/>
        </p:nvSpPr>
        <p:spPr>
          <a:xfrm>
            <a:off x="6958203" y="2725519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A944C01-9BBD-4DFC-A4B4-FAADA71536FE}"/>
              </a:ext>
            </a:extLst>
          </p:cNvPr>
          <p:cNvSpPr/>
          <p:nvPr/>
        </p:nvSpPr>
        <p:spPr>
          <a:xfrm>
            <a:off x="6954019" y="2931593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5F657A8-6D87-4584-8672-4E35A0F9DEA3}"/>
              </a:ext>
            </a:extLst>
          </p:cNvPr>
          <p:cNvSpPr/>
          <p:nvPr/>
        </p:nvSpPr>
        <p:spPr>
          <a:xfrm>
            <a:off x="6961624" y="3865179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AB63F19-6DC2-4E64-BA00-9CFE0D604173}"/>
              </a:ext>
            </a:extLst>
          </p:cNvPr>
          <p:cNvSpPr txBox="1"/>
          <p:nvPr/>
        </p:nvSpPr>
        <p:spPr>
          <a:xfrm>
            <a:off x="786295" y="5997215"/>
            <a:ext cx="1076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457200"/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* Based on usage estimates, Azure SQL Database platform limits could be reached. Solution: switch to Azure SQL Warehouse – Massive Parallel Processing data storage platform compatible with SQL Server.</a:t>
            </a:r>
          </a:p>
        </p:txBody>
      </p:sp>
    </p:spTree>
    <p:extLst>
      <p:ext uri="{BB962C8B-B14F-4D97-AF65-F5344CB8AC3E}">
        <p14:creationId xmlns:p14="http://schemas.microsoft.com/office/powerpoint/2010/main" val="90663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Solution: What is Still Missing?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B916F6B-549E-4FD7-BCE7-66F6DBFEF704}"/>
              </a:ext>
            </a:extLst>
          </p:cNvPr>
          <p:cNvSpPr/>
          <p:nvPr/>
        </p:nvSpPr>
        <p:spPr>
          <a:xfrm>
            <a:off x="5655508" y="1550193"/>
            <a:ext cx="5897817" cy="555625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8891 h 547053"/>
              <a:gd name="connsiteX1" fmla="*/ 1319212 w 3657600"/>
              <a:gd name="connsiteY1" fmla="*/ 547053 h 547053"/>
              <a:gd name="connsiteX2" fmla="*/ 3657600 w 3657600"/>
              <a:gd name="connsiteY2" fmla="*/ 547053 h 547053"/>
              <a:gd name="connsiteX3" fmla="*/ 3388043 w 3657600"/>
              <a:gd name="connsiteY3" fmla="*/ 0 h 547053"/>
              <a:gd name="connsiteX4" fmla="*/ 0 w 3657600"/>
              <a:gd name="connsiteY4" fmla="*/ 8891 h 547053"/>
              <a:gd name="connsiteX0" fmla="*/ 0 w 2503170"/>
              <a:gd name="connsiteY0" fmla="*/ 1 h 547053"/>
              <a:gd name="connsiteX1" fmla="*/ 164782 w 2503170"/>
              <a:gd name="connsiteY1" fmla="*/ 547053 h 547053"/>
              <a:gd name="connsiteX2" fmla="*/ 2503170 w 2503170"/>
              <a:gd name="connsiteY2" fmla="*/ 547053 h 547053"/>
              <a:gd name="connsiteX3" fmla="*/ 2233613 w 2503170"/>
              <a:gd name="connsiteY3" fmla="*/ 0 h 547053"/>
              <a:gd name="connsiteX4" fmla="*/ 0 w 2503170"/>
              <a:gd name="connsiteY4" fmla="*/ 1 h 547053"/>
              <a:gd name="connsiteX0" fmla="*/ 0 w 5182870"/>
              <a:gd name="connsiteY0" fmla="*/ 1 h 547053"/>
              <a:gd name="connsiteX1" fmla="*/ 1647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1 h 547053"/>
              <a:gd name="connsiteX1" fmla="*/ 28190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0 h 547052"/>
              <a:gd name="connsiteX1" fmla="*/ 2819082 w 5182870"/>
              <a:gd name="connsiteY1" fmla="*/ 547052 h 547052"/>
              <a:gd name="connsiteX2" fmla="*/ 5182870 w 5182870"/>
              <a:gd name="connsiteY2" fmla="*/ 534352 h 547052"/>
              <a:gd name="connsiteX3" fmla="*/ 3418523 w 5182870"/>
              <a:gd name="connsiteY3" fmla="*/ 6349 h 547052"/>
              <a:gd name="connsiteX4" fmla="*/ 0 w 5182870"/>
              <a:gd name="connsiteY4" fmla="*/ 0 h 547052"/>
              <a:gd name="connsiteX0" fmla="*/ 0 w 5182870"/>
              <a:gd name="connsiteY0" fmla="*/ 0 h 544512"/>
              <a:gd name="connsiteX1" fmla="*/ 2679382 w 5182870"/>
              <a:gd name="connsiteY1" fmla="*/ 544512 h 544512"/>
              <a:gd name="connsiteX2" fmla="*/ 5182870 w 5182870"/>
              <a:gd name="connsiteY2" fmla="*/ 534352 h 544512"/>
              <a:gd name="connsiteX3" fmla="*/ 3418523 w 5182870"/>
              <a:gd name="connsiteY3" fmla="*/ 6349 h 544512"/>
              <a:gd name="connsiteX4" fmla="*/ 0 w 5182870"/>
              <a:gd name="connsiteY4" fmla="*/ 0 h 544512"/>
              <a:gd name="connsiteX0" fmla="*/ 0 w 5182870"/>
              <a:gd name="connsiteY0" fmla="*/ 0 h 534352"/>
              <a:gd name="connsiteX1" fmla="*/ 2824162 w 5182870"/>
              <a:gd name="connsiteY1" fmla="*/ 531812 h 534352"/>
              <a:gd name="connsiteX2" fmla="*/ 5182870 w 5182870"/>
              <a:gd name="connsiteY2" fmla="*/ 534352 h 534352"/>
              <a:gd name="connsiteX3" fmla="*/ 3418523 w 5182870"/>
              <a:gd name="connsiteY3" fmla="*/ 6349 h 534352"/>
              <a:gd name="connsiteX4" fmla="*/ 0 w 5182870"/>
              <a:gd name="connsiteY4" fmla="*/ 0 h 534352"/>
              <a:gd name="connsiteX0" fmla="*/ 0 w 4472940"/>
              <a:gd name="connsiteY0" fmla="*/ 0 h 531812"/>
              <a:gd name="connsiteX1" fmla="*/ 2824162 w 4472940"/>
              <a:gd name="connsiteY1" fmla="*/ 531812 h 531812"/>
              <a:gd name="connsiteX2" fmla="*/ 4472940 w 4472940"/>
              <a:gd name="connsiteY2" fmla="*/ 528002 h 531812"/>
              <a:gd name="connsiteX3" fmla="*/ 3418523 w 4472940"/>
              <a:gd name="connsiteY3" fmla="*/ 6349 h 531812"/>
              <a:gd name="connsiteX4" fmla="*/ 0 w 4472940"/>
              <a:gd name="connsiteY4" fmla="*/ 0 h 531812"/>
              <a:gd name="connsiteX0" fmla="*/ 0 w 4472940"/>
              <a:gd name="connsiteY0" fmla="*/ 0 h 534352"/>
              <a:gd name="connsiteX1" fmla="*/ 2138362 w 4472940"/>
              <a:gd name="connsiteY1" fmla="*/ 534352 h 534352"/>
              <a:gd name="connsiteX2" fmla="*/ 4472940 w 4472940"/>
              <a:gd name="connsiteY2" fmla="*/ 528002 h 534352"/>
              <a:gd name="connsiteX3" fmla="*/ 3418523 w 4472940"/>
              <a:gd name="connsiteY3" fmla="*/ 6349 h 534352"/>
              <a:gd name="connsiteX4" fmla="*/ 0 w 4472940"/>
              <a:gd name="connsiteY4" fmla="*/ 0 h 534352"/>
              <a:gd name="connsiteX0" fmla="*/ 0 w 5866067"/>
              <a:gd name="connsiteY0" fmla="*/ 8891 h 543243"/>
              <a:gd name="connsiteX1" fmla="*/ 2138362 w 5866067"/>
              <a:gd name="connsiteY1" fmla="*/ 543243 h 543243"/>
              <a:gd name="connsiteX2" fmla="*/ 4472940 w 5866067"/>
              <a:gd name="connsiteY2" fmla="*/ 536893 h 543243"/>
              <a:gd name="connsiteX3" fmla="*/ 5866067 w 5866067"/>
              <a:gd name="connsiteY3" fmla="*/ 0 h 543243"/>
              <a:gd name="connsiteX4" fmla="*/ 0 w 5866067"/>
              <a:gd name="connsiteY4" fmla="*/ 8891 h 543243"/>
              <a:gd name="connsiteX0" fmla="*/ 0 w 5810187"/>
              <a:gd name="connsiteY0" fmla="*/ 8891 h 543243"/>
              <a:gd name="connsiteX1" fmla="*/ 2082482 w 5810187"/>
              <a:gd name="connsiteY1" fmla="*/ 543243 h 543243"/>
              <a:gd name="connsiteX2" fmla="*/ 4417060 w 5810187"/>
              <a:gd name="connsiteY2" fmla="*/ 536893 h 543243"/>
              <a:gd name="connsiteX3" fmla="*/ 5810187 w 5810187"/>
              <a:gd name="connsiteY3" fmla="*/ 0 h 543243"/>
              <a:gd name="connsiteX4" fmla="*/ 0 w 5810187"/>
              <a:gd name="connsiteY4" fmla="*/ 8891 h 543243"/>
              <a:gd name="connsiteX0" fmla="*/ 0 w 5874957"/>
              <a:gd name="connsiteY0" fmla="*/ 18416 h 552768"/>
              <a:gd name="connsiteX1" fmla="*/ 2082482 w 5874957"/>
              <a:gd name="connsiteY1" fmla="*/ 552768 h 552768"/>
              <a:gd name="connsiteX2" fmla="*/ 4417060 w 5874957"/>
              <a:gd name="connsiteY2" fmla="*/ 546418 h 552768"/>
              <a:gd name="connsiteX3" fmla="*/ 5874957 w 5874957"/>
              <a:gd name="connsiteY3" fmla="*/ 0 h 552768"/>
              <a:gd name="connsiteX4" fmla="*/ 0 w 5874957"/>
              <a:gd name="connsiteY4" fmla="*/ 18416 h 552768"/>
              <a:gd name="connsiteX0" fmla="*/ 0 w 5907342"/>
              <a:gd name="connsiteY0" fmla="*/ 24131 h 558483"/>
              <a:gd name="connsiteX1" fmla="*/ 2082482 w 5907342"/>
              <a:gd name="connsiteY1" fmla="*/ 558483 h 558483"/>
              <a:gd name="connsiteX2" fmla="*/ 4417060 w 5907342"/>
              <a:gd name="connsiteY2" fmla="*/ 552133 h 558483"/>
              <a:gd name="connsiteX3" fmla="*/ 5907342 w 5907342"/>
              <a:gd name="connsiteY3" fmla="*/ 0 h 558483"/>
              <a:gd name="connsiteX4" fmla="*/ 0 w 5907342"/>
              <a:gd name="connsiteY4" fmla="*/ 24131 h 558483"/>
              <a:gd name="connsiteX0" fmla="*/ 0 w 5897817"/>
              <a:gd name="connsiteY0" fmla="*/ 16511 h 550863"/>
              <a:gd name="connsiteX1" fmla="*/ 2082482 w 5897817"/>
              <a:gd name="connsiteY1" fmla="*/ 550863 h 550863"/>
              <a:gd name="connsiteX2" fmla="*/ 4417060 w 5897817"/>
              <a:gd name="connsiteY2" fmla="*/ 544513 h 550863"/>
              <a:gd name="connsiteX3" fmla="*/ 5897817 w 5897817"/>
              <a:gd name="connsiteY3" fmla="*/ 0 h 550863"/>
              <a:gd name="connsiteX4" fmla="*/ 0 w 5897817"/>
              <a:gd name="connsiteY4" fmla="*/ 16511 h 550863"/>
              <a:gd name="connsiteX0" fmla="*/ 0 w 5897817"/>
              <a:gd name="connsiteY0" fmla="*/ 16511 h 550863"/>
              <a:gd name="connsiteX1" fmla="*/ 2082482 w 5897817"/>
              <a:gd name="connsiteY1" fmla="*/ 550863 h 550863"/>
              <a:gd name="connsiteX2" fmla="*/ 5897817 w 5897817"/>
              <a:gd name="connsiteY2" fmla="*/ 0 h 550863"/>
              <a:gd name="connsiteX3" fmla="*/ 0 w 5897817"/>
              <a:gd name="connsiteY3" fmla="*/ 16511 h 550863"/>
              <a:gd name="connsiteX0" fmla="*/ 0 w 5897817"/>
              <a:gd name="connsiteY0" fmla="*/ 16511 h 555625"/>
              <a:gd name="connsiteX1" fmla="*/ 3211194 w 5897817"/>
              <a:gd name="connsiteY1" fmla="*/ 555625 h 555625"/>
              <a:gd name="connsiteX2" fmla="*/ 5897817 w 5897817"/>
              <a:gd name="connsiteY2" fmla="*/ 0 h 555625"/>
              <a:gd name="connsiteX3" fmla="*/ 0 w 5897817"/>
              <a:gd name="connsiteY3" fmla="*/ 16511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7817" h="555625">
                <a:moveTo>
                  <a:pt x="0" y="16511"/>
                </a:moveTo>
                <a:lnTo>
                  <a:pt x="3211194" y="555625"/>
                </a:lnTo>
                <a:lnTo>
                  <a:pt x="5897817" y="0"/>
                </a:lnTo>
                <a:lnTo>
                  <a:pt x="0" y="16511"/>
                </a:lnTo>
                <a:close/>
              </a:path>
            </a:pathLst>
          </a:cu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8F0B31D-E067-402D-B66D-A8EB111D48CD}"/>
              </a:ext>
            </a:extLst>
          </p:cNvPr>
          <p:cNvSpPr/>
          <p:nvPr/>
        </p:nvSpPr>
        <p:spPr>
          <a:xfrm>
            <a:off x="7742947" y="1948315"/>
            <a:ext cx="2333625" cy="3348041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3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4B9CF5-5E95-4110-AD39-C55CA3D86550}"/>
              </a:ext>
            </a:extLst>
          </p:cNvPr>
          <p:cNvGrpSpPr/>
          <p:nvPr/>
        </p:nvGrpSpPr>
        <p:grpSpPr>
          <a:xfrm>
            <a:off x="7865820" y="2137057"/>
            <a:ext cx="2087878" cy="1251546"/>
            <a:chOff x="7805633" y="2531899"/>
            <a:chExt cx="2087878" cy="125154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15322BE-A15D-4D54-A49C-ED725F68B8A0}"/>
                </a:ext>
              </a:extLst>
            </p:cNvPr>
            <p:cNvSpPr/>
            <p:nvPr/>
          </p:nvSpPr>
          <p:spPr>
            <a:xfrm>
              <a:off x="7805633" y="2531899"/>
              <a:ext cx="2087878" cy="1251546"/>
            </a:xfrm>
            <a:prstGeom prst="roundRect">
              <a:avLst>
                <a:gd name="adj" fmla="val 10173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18CDDE1-984F-46FB-8A0D-74A189E55CB5}"/>
                </a:ext>
              </a:extLst>
            </p:cNvPr>
            <p:cNvSpPr/>
            <p:nvPr/>
          </p:nvSpPr>
          <p:spPr>
            <a:xfrm>
              <a:off x="7950566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C47483A-33CE-4E02-8F13-1AD9C9E9384C}"/>
                </a:ext>
              </a:extLst>
            </p:cNvPr>
            <p:cNvSpPr/>
            <p:nvPr/>
          </p:nvSpPr>
          <p:spPr>
            <a:xfrm>
              <a:off x="8335577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41F7CAE-B7B6-4DA4-9AAE-1491A5C14711}"/>
                </a:ext>
              </a:extLst>
            </p:cNvPr>
            <p:cNvSpPr/>
            <p:nvPr/>
          </p:nvSpPr>
          <p:spPr>
            <a:xfrm>
              <a:off x="8703538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3688EAE-81F4-416B-97AC-5E2E98493C6C}"/>
                </a:ext>
              </a:extLst>
            </p:cNvPr>
            <p:cNvSpPr/>
            <p:nvPr/>
          </p:nvSpPr>
          <p:spPr>
            <a:xfrm>
              <a:off x="9082514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9AEC1C5-8A60-40A4-ABAE-C4A82A6EE430}"/>
                </a:ext>
              </a:extLst>
            </p:cNvPr>
            <p:cNvSpPr/>
            <p:nvPr/>
          </p:nvSpPr>
          <p:spPr>
            <a:xfrm>
              <a:off x="9469619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D3E5F61-1FE1-42E0-8E6D-53F4B868244A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8199486" y="3297406"/>
              <a:ext cx="13609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AC5664D-211D-43F4-806D-C8894DF7CA10}"/>
                </a:ext>
              </a:extLst>
            </p:cNvPr>
            <p:cNvCxnSpPr>
              <a:cxnSpLocks/>
              <a:stCxn id="75" idx="3"/>
              <a:endCxn id="76" idx="1"/>
            </p:cNvCxnSpPr>
            <p:nvPr/>
          </p:nvCxnSpPr>
          <p:spPr>
            <a:xfrm>
              <a:off x="8584497" y="3297406"/>
              <a:ext cx="11904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7E5B56-0F7D-49D3-99B6-E607C4F9883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8952458" y="3297406"/>
              <a:ext cx="13005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D0AB6C-748E-4F0E-906B-B57B243CE520}"/>
                </a:ext>
              </a:extLst>
            </p:cNvPr>
            <p:cNvCxnSpPr>
              <a:cxnSpLocks/>
              <a:stCxn id="77" idx="3"/>
              <a:endCxn id="78" idx="1"/>
            </p:cNvCxnSpPr>
            <p:nvPr/>
          </p:nvCxnSpPr>
          <p:spPr>
            <a:xfrm>
              <a:off x="9331434" y="3297406"/>
              <a:ext cx="13818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9C17B3C-5D9B-496C-BDC6-BE15581ED5CB}"/>
                </a:ext>
              </a:extLst>
            </p:cNvPr>
            <p:cNvSpPr/>
            <p:nvPr/>
          </p:nvSpPr>
          <p:spPr>
            <a:xfrm>
              <a:off x="7994459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D50998-0C49-4823-8E27-6D43F679BC13}"/>
                </a:ext>
              </a:extLst>
            </p:cNvPr>
            <p:cNvSpPr/>
            <p:nvPr/>
          </p:nvSpPr>
          <p:spPr>
            <a:xfrm>
              <a:off x="8385728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D4D933C-6A7B-4970-9127-8D6B6420DC12}"/>
                </a:ext>
              </a:extLst>
            </p:cNvPr>
            <p:cNvSpPr/>
            <p:nvPr/>
          </p:nvSpPr>
          <p:spPr>
            <a:xfrm>
              <a:off x="8727190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8D682FA-2725-43F3-9D22-91866F0BCB54}"/>
                </a:ext>
              </a:extLst>
            </p:cNvPr>
            <p:cNvSpPr/>
            <p:nvPr/>
          </p:nvSpPr>
          <p:spPr>
            <a:xfrm>
              <a:off x="9117094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B82C-E299-4219-AEDE-8CB3E9C973A4}"/>
                </a:ext>
              </a:extLst>
            </p:cNvPr>
            <p:cNvSpPr/>
            <p:nvPr/>
          </p:nvSpPr>
          <p:spPr>
            <a:xfrm>
              <a:off x="9523113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71BDAF1-537F-44BE-8D1F-C4E37D1A8368}"/>
              </a:ext>
            </a:extLst>
          </p:cNvPr>
          <p:cNvSpPr/>
          <p:nvPr/>
        </p:nvSpPr>
        <p:spPr>
          <a:xfrm>
            <a:off x="5651621" y="1010096"/>
            <a:ext cx="2397379" cy="556610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415ADC0-FFF4-4743-B4E3-A41FFDEA610B}"/>
              </a:ext>
            </a:extLst>
          </p:cNvPr>
          <p:cNvSpPr/>
          <p:nvPr/>
        </p:nvSpPr>
        <p:spPr>
          <a:xfrm>
            <a:off x="2079703" y="1010096"/>
            <a:ext cx="1217489" cy="556610"/>
          </a:xfrm>
          <a:prstGeom prst="roundRect">
            <a:avLst>
              <a:gd name="adj" fmla="val 0"/>
            </a:avLst>
          </a:pr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CEF6B16-A27D-4500-A3A3-831B06C65444}"/>
              </a:ext>
            </a:extLst>
          </p:cNvPr>
          <p:cNvSpPr/>
          <p:nvPr/>
        </p:nvSpPr>
        <p:spPr>
          <a:xfrm>
            <a:off x="1074600" y="1010096"/>
            <a:ext cx="1004770" cy="556610"/>
          </a:xfrm>
          <a:prstGeom prst="roundRect">
            <a:avLst>
              <a:gd name="adj" fmla="val 0"/>
            </a:avLst>
          </a:pr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4678F80-0FDE-48E2-B24F-BECB0DBDAA77}"/>
              </a:ext>
            </a:extLst>
          </p:cNvPr>
          <p:cNvSpPr/>
          <p:nvPr/>
        </p:nvSpPr>
        <p:spPr>
          <a:xfrm>
            <a:off x="2053769" y="1554004"/>
            <a:ext cx="4252912" cy="558482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8891 h 547053"/>
              <a:gd name="connsiteX1" fmla="*/ 1319212 w 3657600"/>
              <a:gd name="connsiteY1" fmla="*/ 547053 h 547053"/>
              <a:gd name="connsiteX2" fmla="*/ 3657600 w 3657600"/>
              <a:gd name="connsiteY2" fmla="*/ 547053 h 547053"/>
              <a:gd name="connsiteX3" fmla="*/ 3388043 w 3657600"/>
              <a:gd name="connsiteY3" fmla="*/ 0 h 547053"/>
              <a:gd name="connsiteX4" fmla="*/ 0 w 3657600"/>
              <a:gd name="connsiteY4" fmla="*/ 8891 h 547053"/>
              <a:gd name="connsiteX0" fmla="*/ 0 w 2503170"/>
              <a:gd name="connsiteY0" fmla="*/ 1 h 547053"/>
              <a:gd name="connsiteX1" fmla="*/ 164782 w 2503170"/>
              <a:gd name="connsiteY1" fmla="*/ 547053 h 547053"/>
              <a:gd name="connsiteX2" fmla="*/ 2503170 w 2503170"/>
              <a:gd name="connsiteY2" fmla="*/ 547053 h 547053"/>
              <a:gd name="connsiteX3" fmla="*/ 2233613 w 2503170"/>
              <a:gd name="connsiteY3" fmla="*/ 0 h 547053"/>
              <a:gd name="connsiteX4" fmla="*/ 0 w 2503170"/>
              <a:gd name="connsiteY4" fmla="*/ 1 h 547053"/>
              <a:gd name="connsiteX0" fmla="*/ 0 w 5182870"/>
              <a:gd name="connsiteY0" fmla="*/ 1 h 547053"/>
              <a:gd name="connsiteX1" fmla="*/ 1647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1 h 547053"/>
              <a:gd name="connsiteX1" fmla="*/ 2819082 w 5182870"/>
              <a:gd name="connsiteY1" fmla="*/ 547053 h 547053"/>
              <a:gd name="connsiteX2" fmla="*/ 5182870 w 5182870"/>
              <a:gd name="connsiteY2" fmla="*/ 534353 h 547053"/>
              <a:gd name="connsiteX3" fmla="*/ 2233613 w 5182870"/>
              <a:gd name="connsiteY3" fmla="*/ 0 h 547053"/>
              <a:gd name="connsiteX4" fmla="*/ 0 w 5182870"/>
              <a:gd name="connsiteY4" fmla="*/ 1 h 547053"/>
              <a:gd name="connsiteX0" fmla="*/ 0 w 5182870"/>
              <a:gd name="connsiteY0" fmla="*/ 0 h 547052"/>
              <a:gd name="connsiteX1" fmla="*/ 2819082 w 5182870"/>
              <a:gd name="connsiteY1" fmla="*/ 547052 h 547052"/>
              <a:gd name="connsiteX2" fmla="*/ 5182870 w 5182870"/>
              <a:gd name="connsiteY2" fmla="*/ 534352 h 547052"/>
              <a:gd name="connsiteX3" fmla="*/ 3418523 w 5182870"/>
              <a:gd name="connsiteY3" fmla="*/ 6349 h 547052"/>
              <a:gd name="connsiteX4" fmla="*/ 0 w 5182870"/>
              <a:gd name="connsiteY4" fmla="*/ 0 h 547052"/>
              <a:gd name="connsiteX0" fmla="*/ 0 w 5182870"/>
              <a:gd name="connsiteY0" fmla="*/ 0 h 544512"/>
              <a:gd name="connsiteX1" fmla="*/ 2679382 w 5182870"/>
              <a:gd name="connsiteY1" fmla="*/ 544512 h 544512"/>
              <a:gd name="connsiteX2" fmla="*/ 5182870 w 5182870"/>
              <a:gd name="connsiteY2" fmla="*/ 534352 h 544512"/>
              <a:gd name="connsiteX3" fmla="*/ 3418523 w 5182870"/>
              <a:gd name="connsiteY3" fmla="*/ 6349 h 544512"/>
              <a:gd name="connsiteX4" fmla="*/ 0 w 5182870"/>
              <a:gd name="connsiteY4" fmla="*/ 0 h 544512"/>
              <a:gd name="connsiteX0" fmla="*/ 0 w 5182870"/>
              <a:gd name="connsiteY0" fmla="*/ 0 h 534352"/>
              <a:gd name="connsiteX1" fmla="*/ 2824162 w 5182870"/>
              <a:gd name="connsiteY1" fmla="*/ 531812 h 534352"/>
              <a:gd name="connsiteX2" fmla="*/ 5182870 w 5182870"/>
              <a:gd name="connsiteY2" fmla="*/ 534352 h 534352"/>
              <a:gd name="connsiteX3" fmla="*/ 3418523 w 5182870"/>
              <a:gd name="connsiteY3" fmla="*/ 6349 h 534352"/>
              <a:gd name="connsiteX4" fmla="*/ 0 w 5182870"/>
              <a:gd name="connsiteY4" fmla="*/ 0 h 534352"/>
              <a:gd name="connsiteX0" fmla="*/ 0 w 5499100"/>
              <a:gd name="connsiteY0" fmla="*/ 0 h 531812"/>
              <a:gd name="connsiteX1" fmla="*/ 2824162 w 5499100"/>
              <a:gd name="connsiteY1" fmla="*/ 531812 h 531812"/>
              <a:gd name="connsiteX2" fmla="*/ 5499100 w 5499100"/>
              <a:gd name="connsiteY2" fmla="*/ 531812 h 531812"/>
              <a:gd name="connsiteX3" fmla="*/ 3418523 w 5499100"/>
              <a:gd name="connsiteY3" fmla="*/ 6349 h 531812"/>
              <a:gd name="connsiteX4" fmla="*/ 0 w 5499100"/>
              <a:gd name="connsiteY4" fmla="*/ 0 h 531812"/>
              <a:gd name="connsiteX0" fmla="*/ 0 w 5725795"/>
              <a:gd name="connsiteY0" fmla="*/ 0 h 535622"/>
              <a:gd name="connsiteX1" fmla="*/ 3050857 w 5725795"/>
              <a:gd name="connsiteY1" fmla="*/ 535622 h 535622"/>
              <a:gd name="connsiteX2" fmla="*/ 5725795 w 5725795"/>
              <a:gd name="connsiteY2" fmla="*/ 535622 h 535622"/>
              <a:gd name="connsiteX3" fmla="*/ 3645218 w 5725795"/>
              <a:gd name="connsiteY3" fmla="*/ 10159 h 535622"/>
              <a:gd name="connsiteX4" fmla="*/ 0 w 5725795"/>
              <a:gd name="connsiteY4" fmla="*/ 0 h 53562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645218 w 5725795"/>
              <a:gd name="connsiteY3" fmla="*/ 10159 h 558482"/>
              <a:gd name="connsiteX4" fmla="*/ 0 w 5725795"/>
              <a:gd name="connsiteY4" fmla="*/ 0 h 55848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600768 w 5725795"/>
              <a:gd name="connsiteY3" fmla="*/ 10159 h 558482"/>
              <a:gd name="connsiteX4" fmla="*/ 0 w 5725795"/>
              <a:gd name="connsiteY4" fmla="*/ 0 h 558482"/>
              <a:gd name="connsiteX0" fmla="*/ 0 w 5725795"/>
              <a:gd name="connsiteY0" fmla="*/ 0 h 558482"/>
              <a:gd name="connsiteX1" fmla="*/ 3024187 w 5725795"/>
              <a:gd name="connsiteY1" fmla="*/ 558482 h 558482"/>
              <a:gd name="connsiteX2" fmla="*/ 5725795 w 5725795"/>
              <a:gd name="connsiteY2" fmla="*/ 535622 h 558482"/>
              <a:gd name="connsiteX3" fmla="*/ 3581718 w 5725795"/>
              <a:gd name="connsiteY3" fmla="*/ 7619 h 558482"/>
              <a:gd name="connsiteX4" fmla="*/ 0 w 5725795"/>
              <a:gd name="connsiteY4" fmla="*/ 0 h 558482"/>
              <a:gd name="connsiteX0" fmla="*/ 0 w 5711508"/>
              <a:gd name="connsiteY0" fmla="*/ 0 h 558482"/>
              <a:gd name="connsiteX1" fmla="*/ 3024187 w 5711508"/>
              <a:gd name="connsiteY1" fmla="*/ 558482 h 558482"/>
              <a:gd name="connsiteX2" fmla="*/ 5711508 w 5711508"/>
              <a:gd name="connsiteY2" fmla="*/ 521334 h 558482"/>
              <a:gd name="connsiteX3" fmla="*/ 3581718 w 5711508"/>
              <a:gd name="connsiteY3" fmla="*/ 7619 h 558482"/>
              <a:gd name="connsiteX4" fmla="*/ 0 w 5711508"/>
              <a:gd name="connsiteY4" fmla="*/ 0 h 558482"/>
              <a:gd name="connsiteX0" fmla="*/ 0 w 3581718"/>
              <a:gd name="connsiteY0" fmla="*/ 0 h 558482"/>
              <a:gd name="connsiteX1" fmla="*/ 3024187 w 3581718"/>
              <a:gd name="connsiteY1" fmla="*/ 558482 h 558482"/>
              <a:gd name="connsiteX2" fmla="*/ 3581718 w 3581718"/>
              <a:gd name="connsiteY2" fmla="*/ 7619 h 558482"/>
              <a:gd name="connsiteX3" fmla="*/ 0 w 3581718"/>
              <a:gd name="connsiteY3" fmla="*/ 0 h 558482"/>
              <a:gd name="connsiteX0" fmla="*/ 0 w 4252912"/>
              <a:gd name="connsiteY0" fmla="*/ 0 h 558482"/>
              <a:gd name="connsiteX1" fmla="*/ 4252912 w 4252912"/>
              <a:gd name="connsiteY1" fmla="*/ 558482 h 558482"/>
              <a:gd name="connsiteX2" fmla="*/ 3581718 w 4252912"/>
              <a:gd name="connsiteY2" fmla="*/ 7619 h 558482"/>
              <a:gd name="connsiteX3" fmla="*/ 0 w 4252912"/>
              <a:gd name="connsiteY3" fmla="*/ 0 h 55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2912" h="558482">
                <a:moveTo>
                  <a:pt x="0" y="0"/>
                </a:moveTo>
                <a:lnTo>
                  <a:pt x="4252912" y="558482"/>
                </a:lnTo>
                <a:lnTo>
                  <a:pt x="3581718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BB95A45-278C-41A4-AEDF-66DFA9B36606}"/>
              </a:ext>
            </a:extLst>
          </p:cNvPr>
          <p:cNvSpPr/>
          <p:nvPr/>
        </p:nvSpPr>
        <p:spPr>
          <a:xfrm>
            <a:off x="1069940" y="1550973"/>
            <a:ext cx="2613660" cy="522922"/>
          </a:xfrm>
          <a:custGeom>
            <a:avLst/>
            <a:gdLst>
              <a:gd name="connsiteX0" fmla="*/ 0 w 3657600"/>
              <a:gd name="connsiteY0" fmla="*/ 0 h 538162"/>
              <a:gd name="connsiteX1" fmla="*/ 1319212 w 3657600"/>
              <a:gd name="connsiteY1" fmla="*/ 538162 h 538162"/>
              <a:gd name="connsiteX2" fmla="*/ 3657600 w 3657600"/>
              <a:gd name="connsiteY2" fmla="*/ 538162 h 538162"/>
              <a:gd name="connsiteX3" fmla="*/ 914400 w 3657600"/>
              <a:gd name="connsiteY3" fmla="*/ 14287 h 538162"/>
              <a:gd name="connsiteX4" fmla="*/ 0 w 3657600"/>
              <a:gd name="connsiteY4" fmla="*/ 0 h 538162"/>
              <a:gd name="connsiteX0" fmla="*/ 0 w 3657600"/>
              <a:gd name="connsiteY0" fmla="*/ 1 h 538163"/>
              <a:gd name="connsiteX1" fmla="*/ 1319212 w 3657600"/>
              <a:gd name="connsiteY1" fmla="*/ 538163 h 538163"/>
              <a:gd name="connsiteX2" fmla="*/ 3657600 w 3657600"/>
              <a:gd name="connsiteY2" fmla="*/ 538163 h 538163"/>
              <a:gd name="connsiteX3" fmla="*/ 892493 w 3657600"/>
              <a:gd name="connsiteY3" fmla="*/ 0 h 538163"/>
              <a:gd name="connsiteX4" fmla="*/ 0 w 3657600"/>
              <a:gd name="connsiteY4" fmla="*/ 1 h 538163"/>
              <a:gd name="connsiteX0" fmla="*/ 0 w 3657600"/>
              <a:gd name="connsiteY0" fmla="*/ 3811 h 541973"/>
              <a:gd name="connsiteX1" fmla="*/ 1319212 w 3657600"/>
              <a:gd name="connsiteY1" fmla="*/ 541973 h 541973"/>
              <a:gd name="connsiteX2" fmla="*/ 3657600 w 3657600"/>
              <a:gd name="connsiteY2" fmla="*/ 541973 h 541973"/>
              <a:gd name="connsiteX3" fmla="*/ 1131253 w 3657600"/>
              <a:gd name="connsiteY3" fmla="*/ 0 h 541973"/>
              <a:gd name="connsiteX4" fmla="*/ 0 w 3657600"/>
              <a:gd name="connsiteY4" fmla="*/ 3811 h 541973"/>
              <a:gd name="connsiteX0" fmla="*/ 0 w 3820160"/>
              <a:gd name="connsiteY0" fmla="*/ 3811 h 541973"/>
              <a:gd name="connsiteX1" fmla="*/ 1319212 w 3820160"/>
              <a:gd name="connsiteY1" fmla="*/ 541973 h 541973"/>
              <a:gd name="connsiteX2" fmla="*/ 3820160 w 3820160"/>
              <a:gd name="connsiteY2" fmla="*/ 541973 h 541973"/>
              <a:gd name="connsiteX3" fmla="*/ 1131253 w 3820160"/>
              <a:gd name="connsiteY3" fmla="*/ 0 h 541973"/>
              <a:gd name="connsiteX4" fmla="*/ 0 w 3820160"/>
              <a:gd name="connsiteY4" fmla="*/ 3811 h 541973"/>
              <a:gd name="connsiteX0" fmla="*/ 0 w 4003040"/>
              <a:gd name="connsiteY0" fmla="*/ 3811 h 549593"/>
              <a:gd name="connsiteX1" fmla="*/ 1319212 w 4003040"/>
              <a:gd name="connsiteY1" fmla="*/ 541973 h 549593"/>
              <a:gd name="connsiteX2" fmla="*/ 4003040 w 4003040"/>
              <a:gd name="connsiteY2" fmla="*/ 549593 h 549593"/>
              <a:gd name="connsiteX3" fmla="*/ 1131253 w 4003040"/>
              <a:gd name="connsiteY3" fmla="*/ 0 h 549593"/>
              <a:gd name="connsiteX4" fmla="*/ 0 w 4003040"/>
              <a:gd name="connsiteY4" fmla="*/ 3811 h 549593"/>
              <a:gd name="connsiteX0" fmla="*/ 0 w 4064000"/>
              <a:gd name="connsiteY0" fmla="*/ 0 h 568642"/>
              <a:gd name="connsiteX1" fmla="*/ 1380172 w 4064000"/>
              <a:gd name="connsiteY1" fmla="*/ 561022 h 568642"/>
              <a:gd name="connsiteX2" fmla="*/ 4064000 w 4064000"/>
              <a:gd name="connsiteY2" fmla="*/ 568642 h 568642"/>
              <a:gd name="connsiteX3" fmla="*/ 1192213 w 4064000"/>
              <a:gd name="connsiteY3" fmla="*/ 19049 h 568642"/>
              <a:gd name="connsiteX4" fmla="*/ 0 w 4064000"/>
              <a:gd name="connsiteY4" fmla="*/ 0 h 568642"/>
              <a:gd name="connsiteX0" fmla="*/ 0 w 4064000"/>
              <a:gd name="connsiteY0" fmla="*/ 0 h 568642"/>
              <a:gd name="connsiteX1" fmla="*/ 1380172 w 4064000"/>
              <a:gd name="connsiteY1" fmla="*/ 561022 h 568642"/>
              <a:gd name="connsiteX2" fmla="*/ 4064000 w 4064000"/>
              <a:gd name="connsiteY2" fmla="*/ 568642 h 568642"/>
              <a:gd name="connsiteX3" fmla="*/ 988378 w 4064000"/>
              <a:gd name="connsiteY3" fmla="*/ 11429 h 568642"/>
              <a:gd name="connsiteX4" fmla="*/ 0 w 4064000"/>
              <a:gd name="connsiteY4" fmla="*/ 0 h 568642"/>
              <a:gd name="connsiteX0" fmla="*/ 0 w 1380172"/>
              <a:gd name="connsiteY0" fmla="*/ 0 h 561022"/>
              <a:gd name="connsiteX1" fmla="*/ 1380172 w 1380172"/>
              <a:gd name="connsiteY1" fmla="*/ 561022 h 561022"/>
              <a:gd name="connsiteX2" fmla="*/ 988378 w 1380172"/>
              <a:gd name="connsiteY2" fmla="*/ 11429 h 561022"/>
              <a:gd name="connsiteX3" fmla="*/ 0 w 1380172"/>
              <a:gd name="connsiteY3" fmla="*/ 0 h 561022"/>
              <a:gd name="connsiteX0" fmla="*/ 0 w 2613660"/>
              <a:gd name="connsiteY0" fmla="*/ 0 h 522922"/>
              <a:gd name="connsiteX1" fmla="*/ 2613660 w 2613660"/>
              <a:gd name="connsiteY1" fmla="*/ 522922 h 522922"/>
              <a:gd name="connsiteX2" fmla="*/ 988378 w 2613660"/>
              <a:gd name="connsiteY2" fmla="*/ 11429 h 522922"/>
              <a:gd name="connsiteX3" fmla="*/ 0 w 2613660"/>
              <a:gd name="connsiteY3" fmla="*/ 0 h 52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3660" h="522922">
                <a:moveTo>
                  <a:pt x="0" y="0"/>
                </a:moveTo>
                <a:lnTo>
                  <a:pt x="2613660" y="522922"/>
                </a:lnTo>
                <a:lnTo>
                  <a:pt x="988378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0E1C617-AF6A-490D-8DDE-A9AFF1D80102}"/>
              </a:ext>
            </a:extLst>
          </p:cNvPr>
          <p:cNvSpPr/>
          <p:nvPr/>
        </p:nvSpPr>
        <p:spPr>
          <a:xfrm>
            <a:off x="2436674" y="1948317"/>
            <a:ext cx="2333625" cy="3348039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1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18E893E-80B3-454E-B88A-9CD718CF6A92}"/>
              </a:ext>
            </a:extLst>
          </p:cNvPr>
          <p:cNvSpPr/>
          <p:nvPr/>
        </p:nvSpPr>
        <p:spPr>
          <a:xfrm>
            <a:off x="5098911" y="1948317"/>
            <a:ext cx="2333625" cy="3348040"/>
          </a:xfrm>
          <a:prstGeom prst="roundRect">
            <a:avLst>
              <a:gd name="adj" fmla="val 6055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 2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2D6BB8A-463A-4AE3-8580-539575322F52}"/>
              </a:ext>
            </a:extLst>
          </p:cNvPr>
          <p:cNvSpPr/>
          <p:nvPr/>
        </p:nvSpPr>
        <p:spPr>
          <a:xfrm>
            <a:off x="2317689" y="4154110"/>
            <a:ext cx="9227361" cy="836858"/>
          </a:xfrm>
          <a:prstGeom prst="roundRect">
            <a:avLst/>
          </a:prstGeom>
          <a:solidFill>
            <a:srgbClr val="4472C4">
              <a:lumMod val="20000"/>
              <a:lumOff val="80000"/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C6ECEFB7-A5E5-4426-AE1C-005CAE90F2A0}"/>
              </a:ext>
            </a:extLst>
          </p:cNvPr>
          <p:cNvSpPr/>
          <p:nvPr/>
        </p:nvSpPr>
        <p:spPr>
          <a:xfrm>
            <a:off x="2746232" y="4260963"/>
            <a:ext cx="1704974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Archive</a:t>
            </a:r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1DE9CB1D-4759-42B0-8536-554848DB2A08}"/>
              </a:ext>
            </a:extLst>
          </p:cNvPr>
          <p:cNvSpPr/>
          <p:nvPr/>
        </p:nvSpPr>
        <p:spPr>
          <a:xfrm>
            <a:off x="5515629" y="4260962"/>
            <a:ext cx="1500188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Curated Data</a:t>
            </a:r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F7622491-9872-40C3-AB47-1C88E9D3B3F9}"/>
              </a:ext>
            </a:extLst>
          </p:cNvPr>
          <p:cNvSpPr/>
          <p:nvPr/>
        </p:nvSpPr>
        <p:spPr>
          <a:xfrm>
            <a:off x="8159665" y="4260962"/>
            <a:ext cx="1500188" cy="619125"/>
          </a:xfrm>
          <a:prstGeom prst="flowChartMagneticDisk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Publication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BCEC582-1DC5-4D35-A37F-911613B9842E}"/>
              </a:ext>
            </a:extLst>
          </p:cNvPr>
          <p:cNvSpPr/>
          <p:nvPr/>
        </p:nvSpPr>
        <p:spPr>
          <a:xfrm>
            <a:off x="2560499" y="2167410"/>
            <a:ext cx="2087879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Acquisition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8259B00-46D5-42AC-BB7D-2340ED3F97A6}"/>
              </a:ext>
            </a:extLst>
          </p:cNvPr>
          <p:cNvSpPr/>
          <p:nvPr/>
        </p:nvSpPr>
        <p:spPr>
          <a:xfrm>
            <a:off x="2560499" y="2835747"/>
            <a:ext cx="2087880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DQ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Decryption, Simple Cleaning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60F8927-1FEC-49F4-BBCA-18BC35F625F2}"/>
              </a:ext>
            </a:extLst>
          </p:cNvPr>
          <p:cNvSpPr/>
          <p:nvPr/>
        </p:nvSpPr>
        <p:spPr>
          <a:xfrm>
            <a:off x="5221784" y="2167410"/>
            <a:ext cx="2087878" cy="117316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Enrichment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Auto-linking,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35F2756-A7DA-408E-A936-A746B6E8BF3B}"/>
              </a:ext>
            </a:extLst>
          </p:cNvPr>
          <p:cNvSpPr/>
          <p:nvPr/>
        </p:nvSpPr>
        <p:spPr>
          <a:xfrm>
            <a:off x="5221784" y="3524543"/>
            <a:ext cx="2087878" cy="51294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Cleaning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106ED-C452-4B56-8F6E-7FE803C39394}"/>
              </a:ext>
            </a:extLst>
          </p:cNvPr>
          <p:cNvSpPr/>
          <p:nvPr/>
        </p:nvSpPr>
        <p:spPr>
          <a:xfrm>
            <a:off x="2560498" y="3504084"/>
            <a:ext cx="2087880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Ingestion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3E389EA-AD3C-4769-9B12-E1207E49A4A0}"/>
              </a:ext>
            </a:extLst>
          </p:cNvPr>
          <p:cNvSpPr/>
          <p:nvPr/>
        </p:nvSpPr>
        <p:spPr>
          <a:xfrm>
            <a:off x="2436674" y="5447600"/>
            <a:ext cx="7639898" cy="28514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GDPR Compliance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B3A30EF-267E-4C72-8598-AEBCDE9B7416}"/>
              </a:ext>
            </a:extLst>
          </p:cNvPr>
          <p:cNvSpPr/>
          <p:nvPr/>
        </p:nvSpPr>
        <p:spPr>
          <a:xfrm>
            <a:off x="7865820" y="3524543"/>
            <a:ext cx="2087878" cy="5334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BF5F368-F1FC-4B1F-BD87-40997E9283AD}"/>
              </a:ext>
            </a:extLst>
          </p:cNvPr>
          <p:cNvSpPr/>
          <p:nvPr/>
        </p:nvSpPr>
        <p:spPr>
          <a:xfrm>
            <a:off x="113703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Cleaning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45BCC92-B746-4B64-9DFC-AEC217FBF8D7}"/>
              </a:ext>
            </a:extLst>
          </p:cNvPr>
          <p:cNvSpPr/>
          <p:nvPr/>
        </p:nvSpPr>
        <p:spPr>
          <a:xfrm>
            <a:off x="231802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Auto-linking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461EC37-7E80-4795-B04B-EC5DCDD891C5}"/>
              </a:ext>
            </a:extLst>
          </p:cNvPr>
          <p:cNvSpPr/>
          <p:nvPr/>
        </p:nvSpPr>
        <p:spPr>
          <a:xfrm>
            <a:off x="349900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Cleaning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164C8CCD-CFC4-4EF1-9D65-1075B1BCE172}"/>
              </a:ext>
            </a:extLst>
          </p:cNvPr>
          <p:cNvSpPr/>
          <p:nvPr/>
        </p:nvSpPr>
        <p:spPr>
          <a:xfrm>
            <a:off x="467999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Calculated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2E0DCB1-02F9-412A-B8BB-A6996EF0EE2F}"/>
              </a:ext>
            </a:extLst>
          </p:cNvPr>
          <p:cNvSpPr/>
          <p:nvPr/>
        </p:nvSpPr>
        <p:spPr>
          <a:xfrm>
            <a:off x="586097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Eligibility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92B27CC-C640-46DC-878B-BE11E6E96243}"/>
              </a:ext>
            </a:extLst>
          </p:cNvPr>
          <p:cNvSpPr/>
          <p:nvPr/>
        </p:nvSpPr>
        <p:spPr>
          <a:xfrm>
            <a:off x="704196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Weighting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E6FA31B5-740A-4F93-AD94-3983E5A0983F}"/>
              </a:ext>
            </a:extLst>
          </p:cNvPr>
          <p:cNvSpPr/>
          <p:nvPr/>
        </p:nvSpPr>
        <p:spPr>
          <a:xfrm>
            <a:off x="8222948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Weighting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03AEE58-C01C-48B2-A641-AA07CD939065}"/>
              </a:ext>
            </a:extLst>
          </p:cNvPr>
          <p:cNvSpPr/>
          <p:nvPr/>
        </p:nvSpPr>
        <p:spPr>
          <a:xfrm>
            <a:off x="9403933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Cleaning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558BF80-02A1-4428-96CB-C03C081BD2F1}"/>
              </a:ext>
            </a:extLst>
          </p:cNvPr>
          <p:cNvSpPr/>
          <p:nvPr/>
        </p:nvSpPr>
        <p:spPr>
          <a:xfrm>
            <a:off x="10584916" y="1077348"/>
            <a:ext cx="829071" cy="428048"/>
          </a:xfrm>
          <a:prstGeom prst="roundRect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Reporting Outputs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D569A2-DD57-4330-831F-42875348D9EE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>
            <a:off x="196610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5B6FE2A-C1A6-43FC-9617-D79238A61303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314709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C33F295-E997-4DFF-94D2-49C70F85795E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>
            <a:off x="432807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D01E5B9-419C-4AA7-B368-EAE7FAF35219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550906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8A5EDD6-D556-433C-B5E0-50580F2B382A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669004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66FC1D8-B77C-4542-828B-1FF5EE673F04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7871034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D164137-0E1F-47FB-8322-3D37CC5AB583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9052019" y="1291372"/>
            <a:ext cx="3519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DC3D7A2-8577-4249-A78E-03C016A5B35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0233004" y="1291372"/>
            <a:ext cx="351912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42E29A40-C475-459D-A66B-3E827DE93800}"/>
              </a:ext>
            </a:extLst>
          </p:cNvPr>
          <p:cNvSpPr/>
          <p:nvPr/>
        </p:nvSpPr>
        <p:spPr>
          <a:xfrm>
            <a:off x="1137038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2C4AF4E-2FD3-411E-9CCF-E2AB73E42FD7}"/>
              </a:ext>
            </a:extLst>
          </p:cNvPr>
          <p:cNvSpPr/>
          <p:nvPr/>
        </p:nvSpPr>
        <p:spPr>
          <a:xfrm>
            <a:off x="2317690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8B2D61F-CF2F-44FD-B86C-3E7F73272C86}"/>
              </a:ext>
            </a:extLst>
          </p:cNvPr>
          <p:cNvSpPr/>
          <p:nvPr/>
        </p:nvSpPr>
        <p:spPr>
          <a:xfrm>
            <a:off x="3509679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6864583-94BB-49E3-8FA6-DA957030B5B8}"/>
              </a:ext>
            </a:extLst>
          </p:cNvPr>
          <p:cNvSpPr/>
          <p:nvPr/>
        </p:nvSpPr>
        <p:spPr>
          <a:xfrm>
            <a:off x="468942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665BC8-358D-4876-86AD-3ED86991ED2A}"/>
              </a:ext>
            </a:extLst>
          </p:cNvPr>
          <p:cNvSpPr/>
          <p:nvPr/>
        </p:nvSpPr>
        <p:spPr>
          <a:xfrm>
            <a:off x="5861368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D7AAE8A-0A46-4FEC-A890-0EA5541FFD45}"/>
              </a:ext>
            </a:extLst>
          </p:cNvPr>
          <p:cNvSpPr/>
          <p:nvPr/>
        </p:nvSpPr>
        <p:spPr>
          <a:xfrm>
            <a:off x="704196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3AF6BAF-2745-42AE-8FF4-7D9A02E3CBDE}"/>
              </a:ext>
            </a:extLst>
          </p:cNvPr>
          <p:cNvSpPr/>
          <p:nvPr/>
        </p:nvSpPr>
        <p:spPr>
          <a:xfrm>
            <a:off x="8222946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50816F2-DCDA-456D-BB40-1B9F561E38B8}"/>
              </a:ext>
            </a:extLst>
          </p:cNvPr>
          <p:cNvSpPr/>
          <p:nvPr/>
        </p:nvSpPr>
        <p:spPr>
          <a:xfrm>
            <a:off x="9403931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BA3422B-8910-4D5D-9833-376773739C5B}"/>
              </a:ext>
            </a:extLst>
          </p:cNvPr>
          <p:cNvSpPr/>
          <p:nvPr/>
        </p:nvSpPr>
        <p:spPr>
          <a:xfrm>
            <a:off x="10584916" y="1077348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B95F463-3233-48FC-9714-5CFFA7319053}"/>
              </a:ext>
            </a:extLst>
          </p:cNvPr>
          <p:cNvSpPr/>
          <p:nvPr/>
        </p:nvSpPr>
        <p:spPr>
          <a:xfrm>
            <a:off x="3297192" y="1010096"/>
            <a:ext cx="2354430" cy="556610"/>
          </a:xfrm>
          <a:prstGeom prst="roundRect">
            <a:avLst>
              <a:gd name="adj" fmla="val 0"/>
            </a:avLst>
          </a:prstGeom>
          <a:solidFill>
            <a:srgbClr val="ED7D31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D72FC94-2B51-4028-9423-DA21F732F7EB}"/>
              </a:ext>
            </a:extLst>
          </p:cNvPr>
          <p:cNvSpPr/>
          <p:nvPr/>
        </p:nvSpPr>
        <p:spPr>
          <a:xfrm>
            <a:off x="8048999" y="1010096"/>
            <a:ext cx="3496051" cy="556610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  <a:alpha val="3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B69577E-BA3B-4C06-AAE7-0ACAC39784B1}"/>
              </a:ext>
            </a:extLst>
          </p:cNvPr>
          <p:cNvSpPr txBox="1"/>
          <p:nvPr/>
        </p:nvSpPr>
        <p:spPr>
          <a:xfrm>
            <a:off x="10037307" y="4278041"/>
            <a:ext cx="1635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Azure SQL Database*</a:t>
            </a:r>
          </a:p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Azure Blob &amp; ADLS</a:t>
            </a:r>
          </a:p>
          <a:p>
            <a:pPr marL="182880" indent="-18288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History – SQL Server Temporal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1601B5D-BC90-4A95-AEC5-6E9C20FAD590}"/>
              </a:ext>
            </a:extLst>
          </p:cNvPr>
          <p:cNvSpPr/>
          <p:nvPr/>
        </p:nvSpPr>
        <p:spPr>
          <a:xfrm>
            <a:off x="4386484" y="3047141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52F269D-949B-4C73-A996-807EBC7453B9}"/>
              </a:ext>
            </a:extLst>
          </p:cNvPr>
          <p:cNvSpPr/>
          <p:nvPr/>
        </p:nvSpPr>
        <p:spPr>
          <a:xfrm>
            <a:off x="6958203" y="2725519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A944C01-9BBD-4DFC-A4B4-FAADA71536FE}"/>
              </a:ext>
            </a:extLst>
          </p:cNvPr>
          <p:cNvSpPr/>
          <p:nvPr/>
        </p:nvSpPr>
        <p:spPr>
          <a:xfrm>
            <a:off x="6954019" y="2931593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5F657A8-6D87-4584-8672-4E35A0F9DEA3}"/>
              </a:ext>
            </a:extLst>
          </p:cNvPr>
          <p:cNvSpPr/>
          <p:nvPr/>
        </p:nvSpPr>
        <p:spPr>
          <a:xfrm>
            <a:off x="6961624" y="3865179"/>
            <a:ext cx="142349" cy="14234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pic>
        <p:nvPicPr>
          <p:cNvPr id="182" name="Picture 2" descr="Image result for question mark icon circle">
            <a:extLst>
              <a:ext uri="{FF2B5EF4-FFF2-40B4-BE49-F238E27FC236}">
                <a16:creationId xmlns:a16="http://schemas.microsoft.com/office/drawing/2014/main" id="{2336949F-4D25-4B7B-AAC9-42B28B7A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60" y="6025996"/>
            <a:ext cx="196679" cy="196679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83" name="Picture 182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B503F152-2335-4591-BB11-49259AE0E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/>
          <a:stretch/>
        </p:blipFill>
        <p:spPr>
          <a:xfrm>
            <a:off x="4348755" y="2082450"/>
            <a:ext cx="483015" cy="317311"/>
          </a:xfrm>
          <a:prstGeom prst="rect">
            <a:avLst/>
          </a:prstGeom>
        </p:spPr>
      </p:pic>
      <p:pic>
        <p:nvPicPr>
          <p:cNvPr id="184" name="Picture 183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EB1B52E9-5147-4B91-9232-46B3F1D86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/>
          <a:stretch/>
        </p:blipFill>
        <p:spPr>
          <a:xfrm>
            <a:off x="4334467" y="3369752"/>
            <a:ext cx="483015" cy="317311"/>
          </a:xfrm>
          <a:prstGeom prst="rect">
            <a:avLst/>
          </a:prstGeom>
        </p:spPr>
      </p:pic>
      <p:pic>
        <p:nvPicPr>
          <p:cNvPr id="185" name="Picture 184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2B8C2588-2E4A-407F-940D-683B954061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/>
          <a:stretch/>
        </p:blipFill>
        <p:spPr>
          <a:xfrm>
            <a:off x="7121103" y="2713280"/>
            <a:ext cx="193357" cy="127024"/>
          </a:xfrm>
          <a:prstGeom prst="rect">
            <a:avLst/>
          </a:prstGeom>
        </p:spPr>
      </p:pic>
      <p:pic>
        <p:nvPicPr>
          <p:cNvPr id="186" name="Picture 185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1C41E46A-1DFF-435E-B2BF-B606FD11AF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/>
          <a:stretch/>
        </p:blipFill>
        <p:spPr>
          <a:xfrm>
            <a:off x="4166540" y="4222578"/>
            <a:ext cx="483015" cy="31731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3728A0E-8900-452D-B8C9-53C178B66D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52" y="2923083"/>
            <a:ext cx="169604" cy="17381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9ACE8D0-25F8-4DDF-B5B1-B78AA6666C6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20" y="3365151"/>
            <a:ext cx="340776" cy="349237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107AF2A9-C37A-4CA2-99DC-AA3681EA72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552" y="4163804"/>
            <a:ext cx="340776" cy="349237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90" name="Picture 2" descr="Image result for question mark icon circle">
            <a:extLst>
              <a:ext uri="{FF2B5EF4-FFF2-40B4-BE49-F238E27FC236}">
                <a16:creationId xmlns:a16="http://schemas.microsoft.com/office/drawing/2014/main" id="{699C3B1D-09FC-4396-8C3E-82159E53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46" y="3824747"/>
            <a:ext cx="173814" cy="1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Image result for question mark icon circle">
            <a:extLst>
              <a:ext uri="{FF2B5EF4-FFF2-40B4-BE49-F238E27FC236}">
                <a16:creationId xmlns:a16="http://schemas.microsoft.com/office/drawing/2014/main" id="{D8B9C7A0-3563-4C6E-88DF-0FACADFA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20" y="4154775"/>
            <a:ext cx="321434" cy="321434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92" name="Picture 191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06CEFF4C-0EB3-4F90-880F-FE6E99F090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/>
          <a:stretch/>
        </p:blipFill>
        <p:spPr>
          <a:xfrm>
            <a:off x="1600496" y="6030943"/>
            <a:ext cx="243868" cy="1602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AFE74FF-8DFD-4EFB-9A50-A1FEB081A727}"/>
              </a:ext>
            </a:extLst>
          </p:cNvPr>
          <p:cNvSpPr txBox="1"/>
          <p:nvPr/>
        </p:nvSpPr>
        <p:spPr>
          <a:xfrm>
            <a:off x="1801497" y="5970521"/>
            <a:ext cx="3273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Functionality  implemented, close to prod.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DEDF169-9655-4A19-BECC-60C1EA775162}"/>
              </a:ext>
            </a:extLst>
          </p:cNvPr>
          <p:cNvSpPr txBox="1"/>
          <p:nvPr/>
        </p:nvSpPr>
        <p:spPr>
          <a:xfrm>
            <a:off x="5274680" y="5970521"/>
            <a:ext cx="4179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Core functionality completed, some details are missing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6C8A600-1A86-4C57-A43C-2BDF01AC13AC}"/>
              </a:ext>
            </a:extLst>
          </p:cNvPr>
          <p:cNvSpPr txBox="1"/>
          <p:nvPr/>
        </p:nvSpPr>
        <p:spPr>
          <a:xfrm>
            <a:off x="9989191" y="5970521"/>
            <a:ext cx="1015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Not started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D2173BA2-A118-4322-B9B5-65F43154E6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981" y="6010075"/>
            <a:ext cx="187046" cy="191690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A290F422-9F14-4FF0-9EFB-8EA68DC8CF2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98" y="2605124"/>
            <a:ext cx="169604" cy="173815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EE94C0F4-A98D-46FC-8645-6F77C34D7D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13" y="2605124"/>
            <a:ext cx="169604" cy="173815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41EE2B96-DCDF-4755-ADAD-8E99FF95B3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75" y="2605124"/>
            <a:ext cx="169604" cy="173815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B6C46600-26A5-48F4-A2BA-194858D5C7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79" y="2605124"/>
            <a:ext cx="169604" cy="173815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E393652D-5A34-42D4-8CD4-36C1761586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98" y="2605124"/>
            <a:ext cx="169604" cy="173815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696A6F4A-672C-4C3F-8A92-1005E776EED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20" y="1981818"/>
            <a:ext cx="340776" cy="349237"/>
          </a:xfrm>
          <a:prstGeom prst="rect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143390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dirty="0">
                <a:solidFill>
                  <a:schemeClr val="tx1"/>
                </a:solidFill>
              </a:rPr>
              <a:t>Transformation Workflow for Publication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0D8B-2E27-464C-86A6-912A75403C42}"/>
              </a:ext>
            </a:extLst>
          </p:cNvPr>
          <p:cNvSpPr txBox="1"/>
          <p:nvPr/>
        </p:nvSpPr>
        <p:spPr>
          <a:xfrm>
            <a:off x="234123" y="920621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endParaRPr lang="en-IN" sz="1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AA83E9-E652-4CBC-9A45-0A63679E130E}"/>
              </a:ext>
            </a:extLst>
          </p:cNvPr>
          <p:cNvGrpSpPr/>
          <p:nvPr/>
        </p:nvGrpSpPr>
        <p:grpSpPr>
          <a:xfrm>
            <a:off x="5075065" y="1289184"/>
            <a:ext cx="1891160" cy="1838939"/>
            <a:chOff x="4852440" y="1647825"/>
            <a:chExt cx="1891160" cy="18389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98B26D-D922-418D-B4FE-93E9C2618892}"/>
                </a:ext>
              </a:extLst>
            </p:cNvPr>
            <p:cNvSpPr/>
            <p:nvPr/>
          </p:nvSpPr>
          <p:spPr>
            <a:xfrm>
              <a:off x="4852440" y="1647825"/>
              <a:ext cx="1891160" cy="1838939"/>
            </a:xfrm>
            <a:prstGeom prst="roundRect">
              <a:avLst>
                <a:gd name="adj" fmla="val 7539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Content Placeholder 11">
              <a:extLst>
                <a:ext uri="{FF2B5EF4-FFF2-40B4-BE49-F238E27FC236}">
                  <a16:creationId xmlns:a16="http://schemas.microsoft.com/office/drawing/2014/main" id="{1A32A539-EC6A-4FDF-87C9-FD547F6A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507" y="2168725"/>
              <a:ext cx="951705" cy="985453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7EFAD1-BAC5-4B2A-8843-76EFF02D7D8F}"/>
              </a:ext>
            </a:extLst>
          </p:cNvPr>
          <p:cNvSpPr/>
          <p:nvPr/>
        </p:nvSpPr>
        <p:spPr>
          <a:xfrm>
            <a:off x="2855325" y="1289184"/>
            <a:ext cx="1891160" cy="1838939"/>
          </a:xfrm>
          <a:prstGeom prst="roundRect">
            <a:avLst>
              <a:gd name="adj" fmla="val 7539"/>
            </a:avLst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93EC92-AD10-4B82-849A-65DBF30557CB}"/>
              </a:ext>
            </a:extLst>
          </p:cNvPr>
          <p:cNvSpPr txBox="1"/>
          <p:nvPr/>
        </p:nvSpPr>
        <p:spPr>
          <a:xfrm>
            <a:off x="2855325" y="1341572"/>
            <a:ext cx="189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970BB"/>
                </a:solidFill>
                <a:latin typeface="Calibri" panose="020F0502020204030204"/>
              </a:rPr>
              <a:t>Demog</a:t>
            </a:r>
            <a:r>
              <a:rPr lang="en-US" sz="1400" dirty="0">
                <a:solidFill>
                  <a:srgbClr val="0970BB"/>
                </a:solidFill>
                <a:latin typeface="Calibri" panose="020F0502020204030204"/>
              </a:rPr>
              <a:t>. Weighting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E62475-CEE5-4FBE-9B9C-D8CAD907D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16" y="4256578"/>
            <a:ext cx="1361732" cy="13617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0EB54D-416B-48A9-8C7F-4365FA8AA509}"/>
              </a:ext>
            </a:extLst>
          </p:cNvPr>
          <p:cNvCxnSpPr>
            <a:cxnSpLocks/>
          </p:cNvCxnSpPr>
          <p:nvPr/>
        </p:nvCxnSpPr>
        <p:spPr>
          <a:xfrm flipV="1">
            <a:off x="6020645" y="3220722"/>
            <a:ext cx="0" cy="878337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53DF8B-81E1-41F9-B413-6EF4DC0D5DE5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625045" y="3128123"/>
            <a:ext cx="3367758" cy="1295416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41D46-E941-4CD9-9A3F-020E9175E2F2}"/>
              </a:ext>
            </a:extLst>
          </p:cNvPr>
          <p:cNvSpPr/>
          <p:nvPr/>
        </p:nvSpPr>
        <p:spPr>
          <a:xfrm>
            <a:off x="679465" y="1289184"/>
            <a:ext cx="1891160" cy="1838939"/>
          </a:xfrm>
          <a:prstGeom prst="roundRect">
            <a:avLst>
              <a:gd name="adj" fmla="val 7539"/>
            </a:avLst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A05EF-FDC4-4A07-848F-32A7CBC2365A}"/>
              </a:ext>
            </a:extLst>
          </p:cNvPr>
          <p:cNvSpPr txBox="1"/>
          <p:nvPr/>
        </p:nvSpPr>
        <p:spPr>
          <a:xfrm>
            <a:off x="679465" y="1341572"/>
            <a:ext cx="189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970BB"/>
                </a:solidFill>
                <a:latin typeface="Calibri" panose="020F0502020204030204"/>
              </a:rPr>
              <a:t>Eligibility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2573AC-AF16-40AF-80C9-A096D64C0F1D}"/>
              </a:ext>
            </a:extLst>
          </p:cNvPr>
          <p:cNvGrpSpPr/>
          <p:nvPr/>
        </p:nvGrpSpPr>
        <p:grpSpPr>
          <a:xfrm>
            <a:off x="908322" y="1810084"/>
            <a:ext cx="1549914" cy="1169332"/>
            <a:chOff x="2814637" y="1358008"/>
            <a:chExt cx="5367338" cy="4049387"/>
          </a:xfrm>
        </p:grpSpPr>
        <p:pic>
          <p:nvPicPr>
            <p:cNvPr id="32" name="Picture 4" descr="Image result for azure databricks logo">
              <a:extLst>
                <a:ext uri="{FF2B5EF4-FFF2-40B4-BE49-F238E27FC236}">
                  <a16:creationId xmlns:a16="http://schemas.microsoft.com/office/drawing/2014/main" id="{85F70E40-4C06-44B4-95D0-F099B751F7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2" t="43666" r="2929" b="41890"/>
            <a:stretch/>
          </p:blipFill>
          <p:spPr bwMode="auto">
            <a:xfrm>
              <a:off x="2814637" y="4788270"/>
              <a:ext cx="5367338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Content Placeholder 11">
              <a:extLst>
                <a:ext uri="{FF2B5EF4-FFF2-40B4-BE49-F238E27FC236}">
                  <a16:creationId xmlns:a16="http://schemas.microsoft.com/office/drawing/2014/main" id="{4252DE61-944C-42AB-91D7-51442CE6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06" y="1358008"/>
              <a:ext cx="3295744" cy="3412615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6E516D9-F1D8-4FE1-B549-5B3ECF3EDC12}"/>
              </a:ext>
            </a:extLst>
          </p:cNvPr>
          <p:cNvSpPr/>
          <p:nvPr/>
        </p:nvSpPr>
        <p:spPr>
          <a:xfrm>
            <a:off x="7294805" y="1289184"/>
            <a:ext cx="1891160" cy="1838939"/>
          </a:xfrm>
          <a:prstGeom prst="roundRect">
            <a:avLst>
              <a:gd name="adj" fmla="val 7539"/>
            </a:avLst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06EDDC-3EEF-4656-850B-CB33C296EA94}"/>
              </a:ext>
            </a:extLst>
          </p:cNvPr>
          <p:cNvSpPr txBox="1"/>
          <p:nvPr/>
        </p:nvSpPr>
        <p:spPr>
          <a:xfrm>
            <a:off x="7294805" y="1341572"/>
            <a:ext cx="189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970BB"/>
                </a:solidFill>
                <a:latin typeface="Calibri" panose="020F0502020204030204"/>
              </a:rPr>
              <a:t>Advanced Cleaning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06D1C4-F911-43CB-8A36-AD839DE16D41}"/>
              </a:ext>
            </a:extLst>
          </p:cNvPr>
          <p:cNvGrpSpPr/>
          <p:nvPr/>
        </p:nvGrpSpPr>
        <p:grpSpPr>
          <a:xfrm>
            <a:off x="7523662" y="1810084"/>
            <a:ext cx="1549914" cy="1169332"/>
            <a:chOff x="2814637" y="1358008"/>
            <a:chExt cx="5367338" cy="4049387"/>
          </a:xfrm>
        </p:grpSpPr>
        <p:pic>
          <p:nvPicPr>
            <p:cNvPr id="37" name="Picture 4" descr="Image result for azure databricks logo">
              <a:extLst>
                <a:ext uri="{FF2B5EF4-FFF2-40B4-BE49-F238E27FC236}">
                  <a16:creationId xmlns:a16="http://schemas.microsoft.com/office/drawing/2014/main" id="{F033827F-7198-42B4-87A0-B00BCB023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2" t="43666" r="2929" b="41890"/>
            <a:stretch/>
          </p:blipFill>
          <p:spPr bwMode="auto">
            <a:xfrm>
              <a:off x="2814637" y="4788270"/>
              <a:ext cx="5367338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Content Placeholder 11">
              <a:extLst>
                <a:ext uri="{FF2B5EF4-FFF2-40B4-BE49-F238E27FC236}">
                  <a16:creationId xmlns:a16="http://schemas.microsoft.com/office/drawing/2014/main" id="{47EAC446-96D2-4E86-973D-2A5D3E1B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06" y="1358008"/>
              <a:ext cx="3295744" cy="3412615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EEC0A9-6E44-40E5-928E-1572ACA43CA2}"/>
              </a:ext>
            </a:extLst>
          </p:cNvPr>
          <p:cNvSpPr/>
          <p:nvPr/>
        </p:nvSpPr>
        <p:spPr>
          <a:xfrm>
            <a:off x="9514545" y="1289184"/>
            <a:ext cx="1891160" cy="1838939"/>
          </a:xfrm>
          <a:prstGeom prst="roundRect">
            <a:avLst>
              <a:gd name="adj" fmla="val 7539"/>
            </a:avLst>
          </a:pr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D2C23E-FC79-47C2-815F-4961596B07A4}"/>
              </a:ext>
            </a:extLst>
          </p:cNvPr>
          <p:cNvSpPr txBox="1"/>
          <p:nvPr/>
        </p:nvSpPr>
        <p:spPr>
          <a:xfrm>
            <a:off x="9514545" y="1341572"/>
            <a:ext cx="189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970BB"/>
                </a:solidFill>
                <a:latin typeface="Calibri" panose="020F0502020204030204"/>
              </a:rPr>
              <a:t>Reporting Outputs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8950EF-59D1-4772-A3E9-4C7E93C97911}"/>
              </a:ext>
            </a:extLst>
          </p:cNvPr>
          <p:cNvGrpSpPr/>
          <p:nvPr/>
        </p:nvGrpSpPr>
        <p:grpSpPr>
          <a:xfrm>
            <a:off x="9743402" y="1810084"/>
            <a:ext cx="1549914" cy="1169332"/>
            <a:chOff x="2814637" y="1358008"/>
            <a:chExt cx="5367338" cy="4049387"/>
          </a:xfrm>
        </p:grpSpPr>
        <p:pic>
          <p:nvPicPr>
            <p:cNvPr id="42" name="Picture 4" descr="Image result for azure databricks logo">
              <a:extLst>
                <a:ext uri="{FF2B5EF4-FFF2-40B4-BE49-F238E27FC236}">
                  <a16:creationId xmlns:a16="http://schemas.microsoft.com/office/drawing/2014/main" id="{B02FD7B4-BF86-455F-92EE-2A2C113CB1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2" t="43666" r="2929" b="41890"/>
            <a:stretch/>
          </p:blipFill>
          <p:spPr bwMode="auto">
            <a:xfrm>
              <a:off x="2814637" y="4788270"/>
              <a:ext cx="5367338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Content Placeholder 11">
              <a:extLst>
                <a:ext uri="{FF2B5EF4-FFF2-40B4-BE49-F238E27FC236}">
                  <a16:creationId xmlns:a16="http://schemas.microsoft.com/office/drawing/2014/main" id="{B14AE7EE-6973-4CDB-A775-DBE6205E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06" y="1358008"/>
              <a:ext cx="3295744" cy="3412615"/>
            </a:xfrm>
            <a:prstGeom prst="rect">
              <a:avLst/>
            </a:prstGeom>
          </p:spPr>
        </p:pic>
      </p:grpSp>
      <p:pic>
        <p:nvPicPr>
          <p:cNvPr id="44" name="Picture 4" descr="Image result for azure databricks logo">
            <a:extLst>
              <a:ext uri="{FF2B5EF4-FFF2-40B4-BE49-F238E27FC236}">
                <a16:creationId xmlns:a16="http://schemas.microsoft.com/office/drawing/2014/main" id="{0C2BF3C9-5530-48F3-BDE9-8FB75BA1D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43666" r="2929" b="41890"/>
          <a:stretch/>
        </p:blipFill>
        <p:spPr bwMode="auto">
          <a:xfrm>
            <a:off x="5229737" y="2800633"/>
            <a:ext cx="1549914" cy="17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1DA352A-9DA4-44F4-9AA2-C6F8EA36694B}"/>
              </a:ext>
            </a:extLst>
          </p:cNvPr>
          <p:cNvGrpSpPr/>
          <p:nvPr/>
        </p:nvGrpSpPr>
        <p:grpSpPr>
          <a:xfrm>
            <a:off x="3047560" y="1810084"/>
            <a:ext cx="1549914" cy="1169332"/>
            <a:chOff x="2814637" y="1358008"/>
            <a:chExt cx="5367338" cy="4049387"/>
          </a:xfrm>
        </p:grpSpPr>
        <p:pic>
          <p:nvPicPr>
            <p:cNvPr id="46" name="Picture 4" descr="Image result for azure databricks logo">
              <a:extLst>
                <a:ext uri="{FF2B5EF4-FFF2-40B4-BE49-F238E27FC236}">
                  <a16:creationId xmlns:a16="http://schemas.microsoft.com/office/drawing/2014/main" id="{63302811-E50C-4E64-87D0-BF3EDA8876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2" t="43666" r="2929" b="41890"/>
            <a:stretch/>
          </p:blipFill>
          <p:spPr bwMode="auto">
            <a:xfrm>
              <a:off x="2814637" y="4788270"/>
              <a:ext cx="5367338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Content Placeholder 11">
              <a:extLst>
                <a:ext uri="{FF2B5EF4-FFF2-40B4-BE49-F238E27FC236}">
                  <a16:creationId xmlns:a16="http://schemas.microsoft.com/office/drawing/2014/main" id="{79790AB9-A844-4B40-B30B-40C82B12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06" y="1358008"/>
              <a:ext cx="3295744" cy="3412615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632692-8255-4159-A131-B4DC770D5A25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3800905" y="3128123"/>
            <a:ext cx="1609840" cy="1090126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7EBD77-4C05-414F-8920-924A4259F96A}"/>
              </a:ext>
            </a:extLst>
          </p:cNvPr>
          <p:cNvCxnSpPr>
            <a:cxnSpLocks/>
          </p:cNvCxnSpPr>
          <p:nvPr/>
        </p:nvCxnSpPr>
        <p:spPr>
          <a:xfrm flipV="1">
            <a:off x="6476730" y="3111517"/>
            <a:ext cx="1763655" cy="1243647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671E9E1-0966-4ECA-99D6-E955A12A5ED6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6696748" y="3128123"/>
            <a:ext cx="3763377" cy="1295413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CCAE349-C45A-4149-AD65-693471763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16" y="4271247"/>
            <a:ext cx="1361732" cy="13617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E98B63E-8D74-42AB-B373-C481A63766E5}"/>
              </a:ext>
            </a:extLst>
          </p:cNvPr>
          <p:cNvSpPr txBox="1"/>
          <p:nvPr/>
        </p:nvSpPr>
        <p:spPr>
          <a:xfrm>
            <a:off x="5075065" y="1341572"/>
            <a:ext cx="1891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970BB"/>
                </a:solidFill>
                <a:latin typeface="Calibri" panose="020F0502020204030204"/>
              </a:rPr>
              <a:t>Response Weighting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0797E9-68B0-4153-9809-4A3FF290CF0E}"/>
              </a:ext>
            </a:extLst>
          </p:cNvPr>
          <p:cNvSpPr txBox="1"/>
          <p:nvPr/>
        </p:nvSpPr>
        <p:spPr>
          <a:xfrm>
            <a:off x="4992803" y="5595923"/>
            <a:ext cx="189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970BB"/>
                </a:solidFill>
                <a:latin typeface="Calibri" panose="020F0502020204030204"/>
              </a:rPr>
              <a:t>Azure Data Factory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6A3081-C8F6-4147-B3E3-9284A1C9BF7B}"/>
              </a:ext>
            </a:extLst>
          </p:cNvPr>
          <p:cNvGrpSpPr/>
          <p:nvPr/>
        </p:nvGrpSpPr>
        <p:grpSpPr>
          <a:xfrm>
            <a:off x="406401" y="4803240"/>
            <a:ext cx="2087878" cy="1251546"/>
            <a:chOff x="7805633" y="2531899"/>
            <a:chExt cx="2087878" cy="125154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9F43C7-39CF-40BC-B0E1-E4655F7DDE38}"/>
                </a:ext>
              </a:extLst>
            </p:cNvPr>
            <p:cNvSpPr/>
            <p:nvPr/>
          </p:nvSpPr>
          <p:spPr>
            <a:xfrm>
              <a:off x="7805633" y="2531899"/>
              <a:ext cx="2087878" cy="1251546"/>
            </a:xfrm>
            <a:prstGeom prst="roundRect">
              <a:avLst>
                <a:gd name="adj" fmla="val 10173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FE0B029-06CD-4E5A-8607-4071AD5D1889}"/>
                </a:ext>
              </a:extLst>
            </p:cNvPr>
            <p:cNvSpPr/>
            <p:nvPr/>
          </p:nvSpPr>
          <p:spPr>
            <a:xfrm>
              <a:off x="7950566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8BD5590-DBE0-4F43-BF3D-971B8D1599DD}"/>
                </a:ext>
              </a:extLst>
            </p:cNvPr>
            <p:cNvSpPr/>
            <p:nvPr/>
          </p:nvSpPr>
          <p:spPr>
            <a:xfrm>
              <a:off x="8335577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02113E5-044D-40FF-BE0A-23681AC47AE2}"/>
                </a:ext>
              </a:extLst>
            </p:cNvPr>
            <p:cNvSpPr/>
            <p:nvPr/>
          </p:nvSpPr>
          <p:spPr>
            <a:xfrm>
              <a:off x="8703538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ADDB2C1-CA1C-475C-9E09-610FBEFEEBD0}"/>
                </a:ext>
              </a:extLst>
            </p:cNvPr>
            <p:cNvSpPr/>
            <p:nvPr/>
          </p:nvSpPr>
          <p:spPr>
            <a:xfrm>
              <a:off x="9082514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284EF24-2F24-4F81-9C4A-9FE6BCD15AD4}"/>
                </a:ext>
              </a:extLst>
            </p:cNvPr>
            <p:cNvSpPr/>
            <p:nvPr/>
          </p:nvSpPr>
          <p:spPr>
            <a:xfrm>
              <a:off x="9469619" y="3200727"/>
              <a:ext cx="248920" cy="193357"/>
            </a:xfrm>
            <a:prstGeom prst="round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60AAD34-A61A-4FD3-9912-C7104008DF9F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8199486" y="3297406"/>
              <a:ext cx="13609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00E5895-DC86-4B30-89E0-837E577DF9CA}"/>
                </a:ext>
              </a:extLst>
            </p:cNvPr>
            <p:cNvCxnSpPr>
              <a:stCxn id="57" idx="3"/>
              <a:endCxn id="58" idx="1"/>
            </p:cNvCxnSpPr>
            <p:nvPr/>
          </p:nvCxnSpPr>
          <p:spPr>
            <a:xfrm>
              <a:off x="8584497" y="3297406"/>
              <a:ext cx="11904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407063B-8E47-4F92-924D-E0F36709E52C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8952458" y="3297406"/>
              <a:ext cx="13005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6D816F8-BFC2-4942-B8CD-220891A934A5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>
            <a:xfrm>
              <a:off x="9331434" y="3297406"/>
              <a:ext cx="13818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E5DF236-720E-4FCF-B5D1-3721B8A21F90}"/>
                </a:ext>
              </a:extLst>
            </p:cNvPr>
            <p:cNvSpPr/>
            <p:nvPr/>
          </p:nvSpPr>
          <p:spPr>
            <a:xfrm>
              <a:off x="7994459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74E29FB-D00E-402D-BA05-967E7E959AD3}"/>
                </a:ext>
              </a:extLst>
            </p:cNvPr>
            <p:cNvSpPr/>
            <p:nvPr/>
          </p:nvSpPr>
          <p:spPr>
            <a:xfrm>
              <a:off x="8385728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852946-5F32-42DC-9A9E-63B6DE9168EA}"/>
                </a:ext>
              </a:extLst>
            </p:cNvPr>
            <p:cNvSpPr/>
            <p:nvPr/>
          </p:nvSpPr>
          <p:spPr>
            <a:xfrm>
              <a:off x="8727190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F1A2440-978B-4011-B8C6-0BD29F1ACEF8}"/>
                </a:ext>
              </a:extLst>
            </p:cNvPr>
            <p:cNvSpPr/>
            <p:nvPr/>
          </p:nvSpPr>
          <p:spPr>
            <a:xfrm>
              <a:off x="9117094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B2BF8CC-EFD0-44F3-A22D-112056554E0F}"/>
                </a:ext>
              </a:extLst>
            </p:cNvPr>
            <p:cNvSpPr/>
            <p:nvPr/>
          </p:nvSpPr>
          <p:spPr>
            <a:xfrm>
              <a:off x="9523113" y="3218579"/>
              <a:ext cx="142349" cy="14234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032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heme3_24072018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_24072018" id="{63D6B7D1-2D6B-4F7F-B96F-48082DF3223E}" vid="{15748BBD-619C-411B-AD26-F306E3222FD3}"/>
    </a:ext>
  </a:extLst>
</a:theme>
</file>

<file path=ppt/theme/theme2.xml><?xml version="1.0" encoding="utf-8"?>
<a:theme xmlns:a="http://schemas.openxmlformats.org/drawingml/2006/main" name="Theme3_24072018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_24072018" id="{6E6EDB73-68AC-4106-A628-67A0E31746E8}" vid="{F68AA815-048C-4602-92A8-EAD1924A0B97}"/>
    </a:ext>
  </a:extLst>
</a:theme>
</file>

<file path=ppt/theme/theme3.xml><?xml version="1.0" encoding="utf-8"?>
<a:theme xmlns:a="http://schemas.openxmlformats.org/drawingml/2006/main" name="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0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1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2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3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4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5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6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7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8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19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0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1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2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3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24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3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4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5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6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7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8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ppt/theme/themeOverride9.xml><?xml version="1.0" encoding="utf-8"?>
<a:themeOverride xmlns:a="http://schemas.openxmlformats.org/drawingml/2006/main">
  <a:clrScheme name="HCL_RBtC">
    <a:dk1>
      <a:srgbClr val="000000"/>
    </a:dk1>
    <a:lt1>
      <a:srgbClr val="FFFFFF"/>
    </a:lt1>
    <a:dk2>
      <a:srgbClr val="F58220"/>
    </a:dk2>
    <a:lt2>
      <a:srgbClr val="0066B3"/>
    </a:lt2>
    <a:accent1>
      <a:srgbClr val="EB1946"/>
    </a:accent1>
    <a:accent2>
      <a:srgbClr val="5A2D91"/>
    </a:accent2>
    <a:accent3>
      <a:srgbClr val="00AFBE"/>
    </a:accent3>
    <a:accent4>
      <a:srgbClr val="5EC1EF"/>
    </a:accent4>
    <a:accent5>
      <a:srgbClr val="BED732"/>
    </a:accent5>
    <a:accent6>
      <a:srgbClr val="FAB914"/>
    </a:accent6>
    <a:hlink>
      <a:srgbClr val="0066FF"/>
    </a:hlink>
    <a:folHlink>
      <a:srgbClr val="FAB9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000DE2CD64454F8A872542C39A03DA" ma:contentTypeVersion="4" ma:contentTypeDescription="Create a new document." ma:contentTypeScope="" ma:versionID="77e3eb65dd8fd7ed2658a21034f3fefd">
  <xsd:schema xmlns:xsd="http://www.w3.org/2001/XMLSchema" xmlns:xs="http://www.w3.org/2001/XMLSchema" xmlns:p="http://schemas.microsoft.com/office/2006/metadata/properties" xmlns:ns2="1cd286ce-d9bd-4920-b15d-9db58b588352" xmlns:ns3="5e5b80b9-4fd8-4f53-ae70-34c1dd386170" targetNamespace="http://schemas.microsoft.com/office/2006/metadata/properties" ma:root="true" ma:fieldsID="876a88f675a1eafc73c0dea3c8256709" ns2:_="" ns3:_="">
    <xsd:import namespace="1cd286ce-d9bd-4920-b15d-9db58b588352"/>
    <xsd:import namespace="5e5b80b9-4fd8-4f53-ae70-34c1dd3861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286ce-d9bd-4920-b15d-9db58b5883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b80b9-4fd8-4f53-ae70-34c1dd3861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6B2082-9EC2-4003-AE4C-362D5BA431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340502-D04B-4A66-B3D2-7937E9E00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d286ce-d9bd-4920-b15d-9db58b588352"/>
    <ds:schemaRef ds:uri="5e5b80b9-4fd8-4f53-ae70-34c1dd3861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A831B-2E03-49D3-8E53-A036AB54C56C}">
  <ds:schemaRefs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1cd286ce-d9bd-4920-b15d-9db58b588352"/>
    <ds:schemaRef ds:uri="http://schemas.openxmlformats.org/package/2006/metadata/core-properties"/>
    <ds:schemaRef ds:uri="5e5b80b9-4fd8-4f53-ae70-34c1dd386170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2273</Words>
  <Application>Microsoft Office PowerPoint</Application>
  <PresentationFormat>Widescreen</PresentationFormat>
  <Paragraphs>696</Paragraphs>
  <Slides>27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Courier New</vt:lpstr>
      <vt:lpstr>Helvetica Neue</vt:lpstr>
      <vt:lpstr>Lucida Handwriting</vt:lpstr>
      <vt:lpstr>Novecento Book</vt:lpstr>
      <vt:lpstr>Quattrocento Sans</vt:lpstr>
      <vt:lpstr>Wingdings</vt:lpstr>
      <vt:lpstr>Wingdings 2</vt:lpstr>
      <vt:lpstr>1_Theme3_24072018</vt:lpstr>
      <vt:lpstr>Theme3_24072018</vt:lpstr>
      <vt:lpstr>HCL Template</vt:lpstr>
      <vt:lpstr>1_HCL Template</vt:lpstr>
      <vt:lpstr>think-cell Slide</vt:lpstr>
      <vt:lpstr>Kantar DPP</vt:lpstr>
      <vt:lpstr>PowerPoint Presentation</vt:lpstr>
      <vt:lpstr>Journey</vt:lpstr>
      <vt:lpstr>Purpose</vt:lpstr>
      <vt:lpstr>Purpose</vt:lpstr>
      <vt:lpstr>Platform Solution Approach</vt:lpstr>
      <vt:lpstr>Solution Overview</vt:lpstr>
      <vt:lpstr>Solution: What is Still Missing?</vt:lpstr>
      <vt:lpstr>Transformation Workflow for Publication</vt:lpstr>
      <vt:lpstr>Databricks – Features and Benefits</vt:lpstr>
      <vt:lpstr>Pipeline Highlights</vt:lpstr>
      <vt:lpstr>Data Processing Pipeline with Databricks</vt:lpstr>
      <vt:lpstr>GDPR Compliance</vt:lpstr>
      <vt:lpstr>Transformation Pipeline Demo</vt:lpstr>
      <vt:lpstr>Demo Use Case</vt:lpstr>
      <vt:lpstr>Pipeline Anatomy</vt:lpstr>
      <vt:lpstr>Summary</vt:lpstr>
      <vt:lpstr>RACI &amp; Open Items</vt:lpstr>
      <vt:lpstr>RACI &amp; Open Items</vt:lpstr>
      <vt:lpstr>RACI &amp; Open Items</vt:lpstr>
      <vt:lpstr>Next Steps</vt:lpstr>
      <vt:lpstr>Appendix</vt:lpstr>
      <vt:lpstr>Pipeline Framework Options</vt:lpstr>
      <vt:lpstr>Option1: Custom Python</vt:lpstr>
      <vt:lpstr>Option2  : Azure ML services</vt:lpstr>
      <vt:lpstr>Option 3: Databricks</vt:lpstr>
      <vt:lpstr>Rule Notebooks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Kantar DPP</dc:title>
  <dc:creator>Pooja Srivastava</dc:creator>
  <cp:lastModifiedBy>Sathish Mani</cp:lastModifiedBy>
  <cp:revision>55</cp:revision>
  <dcterms:created xsi:type="dcterms:W3CDTF">2019-08-07T06:55:33Z</dcterms:created>
  <dcterms:modified xsi:type="dcterms:W3CDTF">2019-08-21T21:39:59Z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9c03b086-ebe9-41b7-b8ea-da15524ee2ee</vt:lpwstr>
  </property>
  <property fmtid="{D5CDD505-2E9C-101B-9397-08002B2CF9AE}" pid="3" name="HCLClassification">
    <vt:lpwstr>null</vt:lpwstr>
  </property>
  <property fmtid="{D5CDD505-2E9C-101B-9397-08002B2CF9AE}" pid="4" name="ContentTypeId">
    <vt:lpwstr>0x0101004D000DE2CD64454F8A872542C39A03DA</vt:lpwstr>
  </property>
</Properties>
</file>